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  <p:sldMasterId id="2147483713" r:id="rId2"/>
  </p:sldMasterIdLst>
  <p:notesMasterIdLst>
    <p:notesMasterId r:id="rId14"/>
  </p:notesMasterIdLst>
  <p:sldIdLst>
    <p:sldId id="256" r:id="rId3"/>
    <p:sldId id="281" r:id="rId4"/>
    <p:sldId id="258" r:id="rId5"/>
    <p:sldId id="257" r:id="rId6"/>
    <p:sldId id="260" r:id="rId7"/>
    <p:sldId id="261" r:id="rId8"/>
    <p:sldId id="262" r:id="rId9"/>
    <p:sldId id="259" r:id="rId10"/>
    <p:sldId id="263" r:id="rId11"/>
    <p:sldId id="264" r:id="rId12"/>
    <p:sldId id="28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4A38EC-B917-4222-81C6-AC1B1D9212C7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65C8F3F-F7DA-406C-98AF-3B66E2F40ED1}">
      <dgm:prSet/>
      <dgm:spPr/>
      <dgm:t>
        <a:bodyPr/>
        <a:lstStyle/>
        <a:p>
          <a:r>
            <a:rPr lang="ko-KR"/>
            <a:t>현재까지 논의된 내용을 확장하면 </a:t>
          </a:r>
          <a:r>
            <a:rPr lang="en-US"/>
            <a:t>Engineering Analysis Log</a:t>
          </a:r>
          <a:r>
            <a:rPr lang="ko-KR"/>
            <a:t>를 계획할 수 있으면 </a:t>
          </a:r>
          <a:r>
            <a:rPr lang="en-US"/>
            <a:t>Mouse</a:t>
          </a:r>
          <a:r>
            <a:rPr lang="ko-KR"/>
            <a:t>의 움직임과 </a:t>
          </a:r>
          <a:r>
            <a:rPr lang="en-US"/>
            <a:t>Keyboard</a:t>
          </a:r>
          <a:r>
            <a:rPr lang="ko-KR"/>
            <a:t>의 타이핑으로 변환 가능함</a:t>
          </a:r>
          <a:endParaRPr lang="en-US"/>
        </a:p>
      </dgm:t>
    </dgm:pt>
    <dgm:pt modelId="{FCFA3CCC-BA8A-484F-9846-B5C571C9FF18}" type="parTrans" cxnId="{793CD73F-E9C4-47D1-A32F-7D2330A1FE5E}">
      <dgm:prSet/>
      <dgm:spPr/>
      <dgm:t>
        <a:bodyPr/>
        <a:lstStyle/>
        <a:p>
          <a:endParaRPr lang="en-US"/>
        </a:p>
      </dgm:t>
    </dgm:pt>
    <dgm:pt modelId="{0D9D84BA-F3CF-4574-8D99-566605728483}" type="sibTrans" cxnId="{793CD73F-E9C4-47D1-A32F-7D2330A1FE5E}">
      <dgm:prSet/>
      <dgm:spPr/>
      <dgm:t>
        <a:bodyPr/>
        <a:lstStyle/>
        <a:p>
          <a:endParaRPr lang="en-US"/>
        </a:p>
      </dgm:t>
    </dgm:pt>
    <dgm:pt modelId="{08882B19-5172-47F9-8DE6-9213B41221E0}">
      <dgm:prSet/>
      <dgm:spPr/>
      <dgm:t>
        <a:bodyPr/>
        <a:lstStyle/>
        <a:p>
          <a:r>
            <a:rPr lang="de-DE"/>
            <a:t>„</a:t>
          </a:r>
          <a:r>
            <a:rPr lang="en-US"/>
            <a:t>Engineering Analysis Log</a:t>
          </a:r>
          <a:r>
            <a:rPr lang="ko-KR"/>
            <a:t>를 계획할 수 있으면</a:t>
          </a:r>
          <a:r>
            <a:rPr lang="de-DE"/>
            <a:t>“ &lt;&lt;- </a:t>
          </a:r>
          <a:r>
            <a:rPr lang="ko-KR"/>
            <a:t>충분히 가능함 </a:t>
          </a:r>
          <a:r>
            <a:rPr lang="de-DE"/>
            <a:t>&lt;&lt;- </a:t>
          </a:r>
          <a:r>
            <a:rPr lang="ko-KR"/>
            <a:t>왜냐하면 대부분의 해석은 그 용도에 따라 정형화되어 있음 </a:t>
          </a:r>
          <a:r>
            <a:rPr lang="en-US"/>
            <a:t>(ex. </a:t>
          </a:r>
          <a:r>
            <a:rPr lang="ko-KR"/>
            <a:t>열유동 해석</a:t>
          </a:r>
          <a:r>
            <a:rPr lang="en-US"/>
            <a:t>, </a:t>
          </a:r>
          <a:r>
            <a:rPr lang="ko-KR"/>
            <a:t>충돌 해석</a:t>
          </a:r>
          <a:r>
            <a:rPr lang="en-US"/>
            <a:t>, </a:t>
          </a:r>
          <a:r>
            <a:rPr lang="ko-KR"/>
            <a:t>진동 해석 등등</a:t>
          </a:r>
          <a:r>
            <a:rPr lang="en-US"/>
            <a:t>)</a:t>
          </a:r>
        </a:p>
      </dgm:t>
    </dgm:pt>
    <dgm:pt modelId="{5279ACBA-76D0-4083-8BA1-71FA3962C13C}" type="parTrans" cxnId="{F2A2C998-F3BE-42A5-AD39-183CF893A153}">
      <dgm:prSet/>
      <dgm:spPr/>
      <dgm:t>
        <a:bodyPr/>
        <a:lstStyle/>
        <a:p>
          <a:endParaRPr lang="en-US"/>
        </a:p>
      </dgm:t>
    </dgm:pt>
    <dgm:pt modelId="{36005412-E74B-4165-B7CA-3CE1C2563FC5}" type="sibTrans" cxnId="{F2A2C998-F3BE-42A5-AD39-183CF893A153}">
      <dgm:prSet/>
      <dgm:spPr/>
      <dgm:t>
        <a:bodyPr/>
        <a:lstStyle/>
        <a:p>
          <a:endParaRPr lang="en-US"/>
        </a:p>
      </dgm:t>
    </dgm:pt>
    <dgm:pt modelId="{E26F7C95-F1B4-40B7-8DFA-31173F8F4052}" type="pres">
      <dgm:prSet presAssocID="{6C4A38EC-B917-4222-81C6-AC1B1D9212C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2755AB8-4EB2-4FEE-B078-01A3AC1E7742}" type="pres">
      <dgm:prSet presAssocID="{765C8F3F-F7DA-406C-98AF-3B66E2F40ED1}" presName="hierRoot1" presStyleCnt="0"/>
      <dgm:spPr/>
    </dgm:pt>
    <dgm:pt modelId="{DB9517CF-5E2F-4AC3-89F5-F2D1A891D4B8}" type="pres">
      <dgm:prSet presAssocID="{765C8F3F-F7DA-406C-98AF-3B66E2F40ED1}" presName="composite" presStyleCnt="0"/>
      <dgm:spPr/>
    </dgm:pt>
    <dgm:pt modelId="{A9156AD0-E88D-40C6-8ADA-94A8817C7688}" type="pres">
      <dgm:prSet presAssocID="{765C8F3F-F7DA-406C-98AF-3B66E2F40ED1}" presName="background" presStyleLbl="node0" presStyleIdx="0" presStyleCnt="2"/>
      <dgm:spPr/>
    </dgm:pt>
    <dgm:pt modelId="{7001447E-1805-41A6-8DC1-964D0FD8E76D}" type="pres">
      <dgm:prSet presAssocID="{765C8F3F-F7DA-406C-98AF-3B66E2F40ED1}" presName="text" presStyleLbl="fgAcc0" presStyleIdx="0" presStyleCnt="2">
        <dgm:presLayoutVars>
          <dgm:chPref val="3"/>
        </dgm:presLayoutVars>
      </dgm:prSet>
      <dgm:spPr/>
    </dgm:pt>
    <dgm:pt modelId="{E9F03490-70CD-42F6-87AD-13F7CF260BA4}" type="pres">
      <dgm:prSet presAssocID="{765C8F3F-F7DA-406C-98AF-3B66E2F40ED1}" presName="hierChild2" presStyleCnt="0"/>
      <dgm:spPr/>
    </dgm:pt>
    <dgm:pt modelId="{07657F07-5EF3-4CFD-8469-9997FD2E7FCD}" type="pres">
      <dgm:prSet presAssocID="{08882B19-5172-47F9-8DE6-9213B41221E0}" presName="hierRoot1" presStyleCnt="0"/>
      <dgm:spPr/>
    </dgm:pt>
    <dgm:pt modelId="{9547EB90-E734-45FC-9730-861D0655C3A5}" type="pres">
      <dgm:prSet presAssocID="{08882B19-5172-47F9-8DE6-9213B41221E0}" presName="composite" presStyleCnt="0"/>
      <dgm:spPr/>
    </dgm:pt>
    <dgm:pt modelId="{446D4B1A-BDEA-44A2-9DD0-A6808496480B}" type="pres">
      <dgm:prSet presAssocID="{08882B19-5172-47F9-8DE6-9213B41221E0}" presName="background" presStyleLbl="node0" presStyleIdx="1" presStyleCnt="2"/>
      <dgm:spPr/>
    </dgm:pt>
    <dgm:pt modelId="{E30BC637-33DD-412D-9347-D753E0F54AB8}" type="pres">
      <dgm:prSet presAssocID="{08882B19-5172-47F9-8DE6-9213B41221E0}" presName="text" presStyleLbl="fgAcc0" presStyleIdx="1" presStyleCnt="2">
        <dgm:presLayoutVars>
          <dgm:chPref val="3"/>
        </dgm:presLayoutVars>
      </dgm:prSet>
      <dgm:spPr/>
    </dgm:pt>
    <dgm:pt modelId="{11625F84-8D73-424F-9731-B515496FECAC}" type="pres">
      <dgm:prSet presAssocID="{08882B19-5172-47F9-8DE6-9213B41221E0}" presName="hierChild2" presStyleCnt="0"/>
      <dgm:spPr/>
    </dgm:pt>
  </dgm:ptLst>
  <dgm:cxnLst>
    <dgm:cxn modelId="{1F3FAA0F-51F9-4BF7-9B63-FFD6CFC2A21F}" type="presOf" srcId="{765C8F3F-F7DA-406C-98AF-3B66E2F40ED1}" destId="{7001447E-1805-41A6-8DC1-964D0FD8E76D}" srcOrd="0" destOrd="0" presId="urn:microsoft.com/office/officeart/2005/8/layout/hierarchy1"/>
    <dgm:cxn modelId="{793CD73F-E9C4-47D1-A32F-7D2330A1FE5E}" srcId="{6C4A38EC-B917-4222-81C6-AC1B1D9212C7}" destId="{765C8F3F-F7DA-406C-98AF-3B66E2F40ED1}" srcOrd="0" destOrd="0" parTransId="{FCFA3CCC-BA8A-484F-9846-B5C571C9FF18}" sibTransId="{0D9D84BA-F3CF-4574-8D99-566605728483}"/>
    <dgm:cxn modelId="{AE9A4485-6232-4231-B3B2-0A33E24FF8E2}" type="presOf" srcId="{6C4A38EC-B917-4222-81C6-AC1B1D9212C7}" destId="{E26F7C95-F1B4-40B7-8DFA-31173F8F4052}" srcOrd="0" destOrd="0" presId="urn:microsoft.com/office/officeart/2005/8/layout/hierarchy1"/>
    <dgm:cxn modelId="{F2A2C998-F3BE-42A5-AD39-183CF893A153}" srcId="{6C4A38EC-B917-4222-81C6-AC1B1D9212C7}" destId="{08882B19-5172-47F9-8DE6-9213B41221E0}" srcOrd="1" destOrd="0" parTransId="{5279ACBA-76D0-4083-8BA1-71FA3962C13C}" sibTransId="{36005412-E74B-4165-B7CA-3CE1C2563FC5}"/>
    <dgm:cxn modelId="{50E0F5A3-F529-467F-A4E4-79C553024B39}" type="presOf" srcId="{08882B19-5172-47F9-8DE6-9213B41221E0}" destId="{E30BC637-33DD-412D-9347-D753E0F54AB8}" srcOrd="0" destOrd="0" presId="urn:microsoft.com/office/officeart/2005/8/layout/hierarchy1"/>
    <dgm:cxn modelId="{6C9AFE7C-9580-4F90-8041-328888D528BA}" type="presParOf" srcId="{E26F7C95-F1B4-40B7-8DFA-31173F8F4052}" destId="{72755AB8-4EB2-4FEE-B078-01A3AC1E7742}" srcOrd="0" destOrd="0" presId="urn:microsoft.com/office/officeart/2005/8/layout/hierarchy1"/>
    <dgm:cxn modelId="{A0A9FB7F-64FF-4C9F-A08D-C3CD8B34B00A}" type="presParOf" srcId="{72755AB8-4EB2-4FEE-B078-01A3AC1E7742}" destId="{DB9517CF-5E2F-4AC3-89F5-F2D1A891D4B8}" srcOrd="0" destOrd="0" presId="urn:microsoft.com/office/officeart/2005/8/layout/hierarchy1"/>
    <dgm:cxn modelId="{799B8F12-E5A5-4E7D-8236-A903CE0CAAAA}" type="presParOf" srcId="{DB9517CF-5E2F-4AC3-89F5-F2D1A891D4B8}" destId="{A9156AD0-E88D-40C6-8ADA-94A8817C7688}" srcOrd="0" destOrd="0" presId="urn:microsoft.com/office/officeart/2005/8/layout/hierarchy1"/>
    <dgm:cxn modelId="{01DCF243-0B12-4A5A-9857-44D776D31F32}" type="presParOf" srcId="{DB9517CF-5E2F-4AC3-89F5-F2D1A891D4B8}" destId="{7001447E-1805-41A6-8DC1-964D0FD8E76D}" srcOrd="1" destOrd="0" presId="urn:microsoft.com/office/officeart/2005/8/layout/hierarchy1"/>
    <dgm:cxn modelId="{9C3A2C1E-328F-4CC3-B5EA-1ED5DEB9EC91}" type="presParOf" srcId="{72755AB8-4EB2-4FEE-B078-01A3AC1E7742}" destId="{E9F03490-70CD-42F6-87AD-13F7CF260BA4}" srcOrd="1" destOrd="0" presId="urn:microsoft.com/office/officeart/2005/8/layout/hierarchy1"/>
    <dgm:cxn modelId="{B8C4E152-2572-4F90-A7A3-8252BC40AAC3}" type="presParOf" srcId="{E26F7C95-F1B4-40B7-8DFA-31173F8F4052}" destId="{07657F07-5EF3-4CFD-8469-9997FD2E7FCD}" srcOrd="1" destOrd="0" presId="urn:microsoft.com/office/officeart/2005/8/layout/hierarchy1"/>
    <dgm:cxn modelId="{A78C62AC-36A1-4F49-A1B6-C306CB74C55B}" type="presParOf" srcId="{07657F07-5EF3-4CFD-8469-9997FD2E7FCD}" destId="{9547EB90-E734-45FC-9730-861D0655C3A5}" srcOrd="0" destOrd="0" presId="urn:microsoft.com/office/officeart/2005/8/layout/hierarchy1"/>
    <dgm:cxn modelId="{B435A58E-ECFB-4387-9586-B08A938B4019}" type="presParOf" srcId="{9547EB90-E734-45FC-9730-861D0655C3A5}" destId="{446D4B1A-BDEA-44A2-9DD0-A6808496480B}" srcOrd="0" destOrd="0" presId="urn:microsoft.com/office/officeart/2005/8/layout/hierarchy1"/>
    <dgm:cxn modelId="{182A27BA-918A-449F-AAFD-360FE644DD36}" type="presParOf" srcId="{9547EB90-E734-45FC-9730-861D0655C3A5}" destId="{E30BC637-33DD-412D-9347-D753E0F54AB8}" srcOrd="1" destOrd="0" presId="urn:microsoft.com/office/officeart/2005/8/layout/hierarchy1"/>
    <dgm:cxn modelId="{1F97B91A-6FE0-4402-A6F4-74450856EE78}" type="presParOf" srcId="{07657F07-5EF3-4CFD-8469-9997FD2E7FCD}" destId="{11625F84-8D73-424F-9731-B515496FECA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156AD0-E88D-40C6-8ADA-94A8817C7688}">
      <dsp:nvSpPr>
        <dsp:cNvPr id="0" name=""/>
        <dsp:cNvSpPr/>
      </dsp:nvSpPr>
      <dsp:spPr>
        <a:xfrm>
          <a:off x="1333" y="110983"/>
          <a:ext cx="4682211" cy="2973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01447E-1805-41A6-8DC1-964D0FD8E76D}">
      <dsp:nvSpPr>
        <dsp:cNvPr id="0" name=""/>
        <dsp:cNvSpPr/>
      </dsp:nvSpPr>
      <dsp:spPr>
        <a:xfrm>
          <a:off x="521579" y="605216"/>
          <a:ext cx="4682211" cy="29732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/>
            <a:t>현재까지 논의된 내용을 확장하면 </a:t>
          </a:r>
          <a:r>
            <a:rPr lang="en-US" sz="2200" kern="1200"/>
            <a:t>Engineering Analysis Log</a:t>
          </a:r>
          <a:r>
            <a:rPr lang="ko-KR" sz="2200" kern="1200"/>
            <a:t>를 계획할 수 있으면 </a:t>
          </a:r>
          <a:r>
            <a:rPr lang="en-US" sz="2200" kern="1200"/>
            <a:t>Mouse</a:t>
          </a:r>
          <a:r>
            <a:rPr lang="ko-KR" sz="2200" kern="1200"/>
            <a:t>의 움직임과 </a:t>
          </a:r>
          <a:r>
            <a:rPr lang="en-US" sz="2200" kern="1200"/>
            <a:t>Keyboard</a:t>
          </a:r>
          <a:r>
            <a:rPr lang="ko-KR" sz="2200" kern="1200"/>
            <a:t>의 타이핑으로 변환 가능함</a:t>
          </a:r>
          <a:endParaRPr lang="en-US" sz="2200" kern="1200"/>
        </a:p>
      </dsp:txBody>
      <dsp:txXfrm>
        <a:off x="608661" y="692298"/>
        <a:ext cx="4508047" cy="2799040"/>
      </dsp:txXfrm>
    </dsp:sp>
    <dsp:sp modelId="{446D4B1A-BDEA-44A2-9DD0-A6808496480B}">
      <dsp:nvSpPr>
        <dsp:cNvPr id="0" name=""/>
        <dsp:cNvSpPr/>
      </dsp:nvSpPr>
      <dsp:spPr>
        <a:xfrm>
          <a:off x="5724037" y="110983"/>
          <a:ext cx="4682211" cy="2973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0BC637-33DD-412D-9347-D753E0F54AB8}">
      <dsp:nvSpPr>
        <dsp:cNvPr id="0" name=""/>
        <dsp:cNvSpPr/>
      </dsp:nvSpPr>
      <dsp:spPr>
        <a:xfrm>
          <a:off x="6244283" y="605216"/>
          <a:ext cx="4682211" cy="29732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„</a:t>
          </a:r>
          <a:r>
            <a:rPr lang="en-US" sz="2200" kern="1200"/>
            <a:t>Engineering Analysis Log</a:t>
          </a:r>
          <a:r>
            <a:rPr lang="ko-KR" sz="2200" kern="1200"/>
            <a:t>를 계획할 수 있으면</a:t>
          </a:r>
          <a:r>
            <a:rPr lang="de-DE" sz="2200" kern="1200"/>
            <a:t>“ &lt;&lt;- </a:t>
          </a:r>
          <a:r>
            <a:rPr lang="ko-KR" sz="2200" kern="1200"/>
            <a:t>충분히 가능함 </a:t>
          </a:r>
          <a:r>
            <a:rPr lang="de-DE" sz="2200" kern="1200"/>
            <a:t>&lt;&lt;- </a:t>
          </a:r>
          <a:r>
            <a:rPr lang="ko-KR" sz="2200" kern="1200"/>
            <a:t>왜냐하면 대부분의 해석은 그 용도에 따라 정형화되어 있음 </a:t>
          </a:r>
          <a:r>
            <a:rPr lang="en-US" sz="2200" kern="1200"/>
            <a:t>(ex. </a:t>
          </a:r>
          <a:r>
            <a:rPr lang="ko-KR" sz="2200" kern="1200"/>
            <a:t>열유동 해석</a:t>
          </a:r>
          <a:r>
            <a:rPr lang="en-US" sz="2200" kern="1200"/>
            <a:t>, </a:t>
          </a:r>
          <a:r>
            <a:rPr lang="ko-KR" sz="2200" kern="1200"/>
            <a:t>충돌 해석</a:t>
          </a:r>
          <a:r>
            <a:rPr lang="en-US" sz="2200" kern="1200"/>
            <a:t>, </a:t>
          </a:r>
          <a:r>
            <a:rPr lang="ko-KR" sz="2200" kern="1200"/>
            <a:t>진동 해석 등등</a:t>
          </a:r>
          <a:r>
            <a:rPr lang="en-US" sz="2200" kern="1200"/>
            <a:t>)</a:t>
          </a:r>
        </a:p>
      </dsp:txBody>
      <dsp:txXfrm>
        <a:off x="6331365" y="692298"/>
        <a:ext cx="4508047" cy="27990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1EAF7-1707-4027-8866-C4F44E5C8E22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CE9948-69CD-4B9A-B4BA-B3AF4F1B7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560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B2464-B101-41D1-AD1F-8D73A3D90CF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090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917BE-735A-4C0C-6580-F10A9430D6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44D9CA-83F3-4C46-5A4E-2482A5C719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D02F2-B387-6D97-82C6-8B6EB2964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662E-FAF4-44BC-88B5-85A7CBFB6D30}" type="datetime1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10225-3970-CF64-5E5A-B6FADB123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AF283-8D46-3DF1-05E5-4EF690108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61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2E5A5-5B88-479E-4AE4-5CBF12EFF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10F3F7-38D7-7359-5ACA-52456C196C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13F75-9BBA-9759-D938-6276A5816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36515-8E43-1E86-AD2B-ED403C076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8457A-C520-680D-4B2F-60BA03018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77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20B520-6081-A93E-93FA-34C7109E4B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DE1599-FC0C-EEAC-122B-CEC45D7B3C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B9794-9B7A-7446-1603-FEE3627D3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C3E6C-8C0C-AF6D-D474-503DE8869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B6DB4-D372-E878-EFF0-79BE5AD7A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88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-7466" y="0"/>
            <a:ext cx="12199466" cy="48978"/>
          </a:xfrm>
          <a:prstGeom prst="rect">
            <a:avLst/>
          </a:prstGeom>
          <a:solidFill>
            <a:srgbClr val="8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904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59713" y="6498601"/>
            <a:ext cx="375424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459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817D51-D012-473F-B71C-B4347E88EEE4}" type="slidenum">
              <a:rPr lang="ko-KR" altLang="en-US" sz="127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marL="0" marR="0" indent="0" algn="l" defTabSz="94594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ko-KR" altLang="en-US" sz="127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제목 24"/>
          <p:cNvSpPr>
            <a:spLocks noGrp="1"/>
          </p:cNvSpPr>
          <p:nvPr>
            <p:ph type="title"/>
          </p:nvPr>
        </p:nvSpPr>
        <p:spPr>
          <a:xfrm>
            <a:off x="153044" y="373747"/>
            <a:ext cx="8583849" cy="299758"/>
          </a:xfrm>
        </p:spPr>
        <p:txBody>
          <a:bodyPr>
            <a:noAutofit/>
          </a:bodyPr>
          <a:lstStyle>
            <a:lvl1pPr algn="l" latinLnBrk="0">
              <a:defRPr kumimoji="0" lang="ko-KR" altLang="en-US" sz="1814" b="1" kern="1200" spc="-154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0">
                      <a:prstClr val="black">
                        <a:lumMod val="50000"/>
                        <a:lumOff val="50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2F73776-39E8-7FEE-8620-0C7888839272}"/>
              </a:ext>
            </a:extLst>
          </p:cNvPr>
          <p:cNvCxnSpPr>
            <a:cxnSpLocks/>
          </p:cNvCxnSpPr>
          <p:nvPr userDrawn="1"/>
        </p:nvCxnSpPr>
        <p:spPr>
          <a:xfrm>
            <a:off x="0" y="816574"/>
            <a:ext cx="12192000" cy="0"/>
          </a:xfrm>
          <a:prstGeom prst="line">
            <a:avLst/>
          </a:prstGeom>
          <a:ln w="19050" cap="rnd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061DC9AA-B4B1-59C3-5BF3-5C150D4385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617" y="1012214"/>
            <a:ext cx="11820538" cy="5471425"/>
          </a:xfrm>
        </p:spPr>
        <p:txBody>
          <a:bodyPr>
            <a:normAutofit/>
          </a:bodyPr>
          <a:lstStyle>
            <a:lvl1pPr marL="261187" indent="-261187" latinLnBrk="0">
              <a:defRPr sz="1814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atinLnBrk="0">
              <a:defRPr sz="145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latinLnBrk="0">
              <a:defRPr sz="127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latinLnBrk="0">
              <a:defRPr sz="1088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latinLnBrk="0">
              <a:defRPr sz="1088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ACA5A15-BF59-C273-F72D-415F792A75FC}"/>
              </a:ext>
            </a:extLst>
          </p:cNvPr>
          <p:cNvGrpSpPr/>
          <p:nvPr userDrawn="1"/>
        </p:nvGrpSpPr>
        <p:grpSpPr>
          <a:xfrm>
            <a:off x="9062558" y="127673"/>
            <a:ext cx="3054939" cy="632738"/>
            <a:chOff x="9906380" y="140765"/>
            <a:chExt cx="3368388" cy="697623"/>
          </a:xfrm>
        </p:grpSpPr>
        <p:pic>
          <p:nvPicPr>
            <p:cNvPr id="3" name="Picture 2" descr="D:\박연현\2015_회사_기타\회사 디자인\00_디엔디이_로고\dnde로고_cs4-01.png">
              <a:extLst>
                <a:ext uri="{FF2B5EF4-FFF2-40B4-BE49-F238E27FC236}">
                  <a16:creationId xmlns:a16="http://schemas.microsoft.com/office/drawing/2014/main" id="{63171262-5E27-D8A8-0748-3B0ED22737A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5988" y="140765"/>
              <a:ext cx="1533341" cy="471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C076E5E-D09F-D47E-8342-A2D0DECDED74}"/>
                </a:ext>
              </a:extLst>
            </p:cNvPr>
            <p:cNvSpPr txBox="1"/>
            <p:nvPr userDrawn="1"/>
          </p:nvSpPr>
          <p:spPr>
            <a:xfrm>
              <a:off x="9906380" y="582682"/>
              <a:ext cx="3368388" cy="2557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latinLnBrk="0"/>
              <a:r>
                <a:rPr lang="en-US" altLang="ko-KR" sz="907" b="1" spc="272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Emotional</a:t>
              </a:r>
              <a:r>
                <a:rPr lang="en-US" altLang="ko-KR" sz="907" b="1" spc="272" baseline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 Leader of Engineering</a:t>
              </a:r>
              <a:endParaRPr lang="ko-KR" altLang="en-US" sz="907" b="1" spc="27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C81A12-C9F3-79C5-FBCE-A8886E0F0E65}"/>
                </a:ext>
              </a:extLst>
            </p:cNvPr>
            <p:cNvSpPr txBox="1"/>
            <p:nvPr userDrawn="1"/>
          </p:nvSpPr>
          <p:spPr>
            <a:xfrm>
              <a:off x="11906051" y="308229"/>
              <a:ext cx="1105310" cy="3479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451" b="1" spc="-154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8F0F0F"/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|  DX Center</a:t>
              </a:r>
              <a:endParaRPr kumimoji="0" lang="ko-KR" altLang="en-US" sz="1451" b="1" spc="-154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8F0F0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70150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53AFD-D3CA-B741-E79E-D7864185AB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6A364A-961C-6FA3-6C8A-9959A2E42E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07BE0-9EBC-5F8E-B2C8-CBF69B9A5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36521-9640-46AE-9967-3C8B32149171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AA58B-DA5D-7C60-23C7-5A2EFD915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BC889-50C0-9BA5-93A9-96D9261B4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95BA4-40E1-4B28-8797-85678F71E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3700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05FD1-82B1-CE87-B1C4-E18537E76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CA2F7-7742-2389-8F85-3D3168688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710EE-2C4C-B812-5D3A-5CC7FF969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36521-9640-46AE-9967-3C8B32149171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8BC4-77EF-717A-30D8-FE3E6B894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B30FB-AC45-9294-76C5-344601327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95BA4-40E1-4B28-8797-85678F71E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87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7AF98-31A2-05A5-4DEE-2247B187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47CFC-D854-0142-5873-F21A58F5F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5F565-AFB4-8574-FBDF-AE750E356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36521-9640-46AE-9967-3C8B32149171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7BC574-3AE1-AC54-62C7-E34295880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BCCB2-0C61-A087-24A8-595199093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95BA4-40E1-4B28-8797-85678F71E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107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45863-06DE-C1E2-D4EF-996C82C0A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99DC0-CC88-3414-DB49-EB542D3D25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5333FE-0967-B46A-58E1-0C8384CBC6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272C0-A0C4-3CC6-5CE2-713A5C1E9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36521-9640-46AE-9967-3C8B32149171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C9EBCE-070E-02FF-D9DA-33EEF6687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5FD8E7-392C-EAE6-D6B9-DD1379C39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95BA4-40E1-4B28-8797-85678F71E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8285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5CD7C-4A28-99E7-9746-F2DD6638D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41502-64D9-541E-8FE0-8631F6946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003E8E-0888-04D5-85FF-547813A13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6ED4D-306C-AA3F-894D-32E34A910B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BB5F83-9C56-F10D-92A4-1359ADFBDF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668034-ABC1-C88E-6A61-5FBAAD834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36521-9640-46AE-9967-3C8B32149171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35D332-5ADF-21F7-4A72-BF03FB378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480C3E-CAED-93B3-C770-4E9D5920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95BA4-40E1-4B28-8797-85678F71E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4695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E7873-E1CD-CAFA-05CF-21CEE3E0E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69FD18-2EA0-7016-1BDE-955C5D942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36521-9640-46AE-9967-3C8B32149171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8CAEBD-2EE4-C3B8-1AE6-57CD4865B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23F884-AC0C-4053-B731-49B9B4194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95BA4-40E1-4B28-8797-85678F71E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947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954451-2DFC-22C1-5349-717205791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36521-9640-46AE-9967-3C8B32149171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EDFD81-79DA-18A2-2460-42E7935FC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C835D5-ABCD-E43E-0871-54AEF00ED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95BA4-40E1-4B28-8797-85678F71E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4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0AE15-FF11-6590-5F1D-64139626D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4C064-40FF-8CDC-1979-4FC025724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1F819-485B-D9D7-C854-C61D22F38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8EA82-08A6-805A-8372-3624D6D63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4C391-DF59-DE0F-75F4-E86C2B3C3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7828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81D19-8D2A-BB0A-20D1-CE7352B8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125EA-D501-AE7D-75AB-C41303CDA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FF5289-D3B4-1818-7401-A0AECCB99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43758F-FC91-F682-C1B5-12C09ED0C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36521-9640-46AE-9967-3C8B32149171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527E72-18A6-A9D5-24CF-46B45DDFC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3A0879-D106-550A-3700-1BFC73EB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95BA4-40E1-4B28-8797-85678F71E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9984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43828-854D-93CD-032A-0DB6EEB84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B216C9-1325-F7F6-412F-A85107493F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F1D42D-53CF-D2F2-05A9-293E086C03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306248-AE32-9B3E-C858-1F1CAA8A5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36521-9640-46AE-9967-3C8B32149171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CE86E-5503-F123-5B38-26C04CD76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237C3-10F1-C43B-8055-5D240DCA0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95BA4-40E1-4B28-8797-85678F71E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9353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C47D2-D27E-BF81-C5C4-AA4A0AC76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89AC20-BC46-6870-0556-4D3FE91F10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23E1B-C50F-8D57-0557-E5F673BA0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36521-9640-46AE-9967-3C8B32149171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FAF93-75A0-FB8A-4DC6-B5B004419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7992A-C6D4-342D-936D-CF983DC3C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95BA4-40E1-4B28-8797-85678F71E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462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AD9EB8-99C7-7706-ED7C-76E3259DBA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4E1CB5-9BD1-A52A-5BD4-8925BEA7A4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A57F9-95C9-E946-BCFE-F0B87E4A7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36521-9640-46AE-9967-3C8B32149171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1AB73-DE0A-1070-85A4-E00E76E0F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BD221-D2C4-A34C-7DF7-7114E27E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95BA4-40E1-4B28-8797-85678F71E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1518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5A745-A745-3136-8A82-56BA0C256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FB5DFE-953E-697C-1346-A9840E296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36521-9640-46AE-9967-3C8B32149171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2015A1-305A-DDB8-2E42-73DBD697C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C8015F-9B52-1518-BF7A-426C0466D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95BA4-40E1-4B28-8797-85678F71E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73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A4401-94C7-F0CA-369D-D6A95DF52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319FF-B13D-FA5E-7216-BC7760AEA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180AE-B780-0720-0F95-059972DDF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A13FD-C8D0-DC03-8BCF-0374CA976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EF1AA-912B-D4A9-03FE-598D19E1B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055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47BA7-F86D-51DB-FF7B-BADC2F454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A27E3-ACD8-338A-76BB-A6F0F3298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500B63-6635-D2AD-C50F-1034B92B40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309530-04ED-AB42-D275-121237C50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4/9/2024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042C1E-6F81-BAC2-E429-3ADAD5ABE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ED9CF6-8395-35E3-8A1C-4709927D9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84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8EC2D-DA38-9CA5-F691-4309539A0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E3A11-2FB7-B199-8E1C-338A2075C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546B7E-DD65-6A8C-192C-FEA61157E4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5A8F09-7CB2-C88F-BAEC-60C050286B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EE364B-8AE0-8A26-378D-7E287669B9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AAB0B8-C502-4F6C-8C39-3DE40D846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4/9/2024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46BAF5-C815-1613-B1C5-40236198E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8C74CC-49F7-7FCA-A33B-92FEAA5A4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473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150D2-A6C8-4B6A-DDF4-93ADB62F7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0971B4-98DE-735C-AD40-8E9FD344D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4/9/2024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507ACB-3BE2-EF38-C1A8-9CC7442E9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0741FD-EC93-B519-BF00-3CAA3A601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126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33FF0C-BB58-801A-6DF6-57F8FC6E6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4/9/2024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DAA999-39B1-51A3-4892-E7D4EA013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83840-F0A0-EDB5-24D5-F6963F058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35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D155C-6133-D1B2-B2FB-B7A16BC35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A88DC-1124-2EF3-EBDF-EB9D91821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616CE-978B-C875-B259-14D30B476F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C8FB7-01B4-A021-6DA8-EE614DE50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4/9/2024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743180-B6BD-2ACB-BFCA-12F05BC06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DDA94F-B4EC-7D20-0439-E50BF86E9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508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2442-EABE-B25F-0FBC-4C0F84A97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8A1C77-5AB9-80C8-A368-2D79910FDA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C54EBD-68ED-8954-F357-F8CE9C93BB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3DFDF2-4FF7-1E1F-10F5-103B358BC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4/9/2024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A81F4A-9C8D-904E-A579-915E555D3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7DF75A-9D02-C790-7CFF-7991B8525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288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E8D744-73EE-B404-FA4C-424526216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D9F11-B9DB-CA6A-6869-E794776C52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2EAB7-BC67-8CBE-8A07-99415C92F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0CF6C-748E-4B7A-BC8B-3011EF78ED13}" type="datetime1">
              <a:rPr lang="en-US" smtClean="0"/>
              <a:pPr/>
              <a:t>4/9/2024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CF4A3-40FC-8250-689D-5FF602C00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4DEBF-8627-52A8-E255-019FD4D441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236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BCE2E3-D82B-55F8-E9D6-CCFD36FE7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3394F-24F0-EA2E-AE7A-8C66840F5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2983D-BAA0-56B9-446D-3DFED79067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336521-9640-46AE-9967-3C8B32149171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20312B-A69F-5658-DC29-41B9B21011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ADE50-3614-87AE-C180-9ECF63600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195BA4-40E1-4B28-8797-85678F71E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131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video" Target="../media/media1.mp4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omputer screen with text and numbers&#10;&#10;Description automatically generated with medium confidence">
            <a:extLst>
              <a:ext uri="{FF2B5EF4-FFF2-40B4-BE49-F238E27FC236}">
                <a16:creationId xmlns:a16="http://schemas.microsoft.com/office/drawing/2014/main" id="{122ED9D3-7166-EAEC-FBD3-6952BE8B36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6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C12A7B-718D-8131-6324-317EEE94BF15}"/>
              </a:ext>
            </a:extLst>
          </p:cNvPr>
          <p:cNvSpPr txBox="1"/>
          <p:nvPr/>
        </p:nvSpPr>
        <p:spPr>
          <a:xfrm>
            <a:off x="952228" y="743447"/>
            <a:ext cx="3973385" cy="369202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de-DE" sz="5200" b="1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MUSTai </a:t>
            </a:r>
            <a:r>
              <a:rPr lang="ko-KR" altLang="en-US" sz="4800" b="1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사업계획서</a:t>
            </a:r>
            <a:endParaRPr lang="en-US" sz="4800" b="1" dirty="0">
              <a:solidFill>
                <a:schemeClr val="bg1">
                  <a:lumMod val="6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39400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C6A9D4-0250-DC4E-C0FC-ED1234B603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50" b="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844BA-6C7C-81DF-7A26-F8C2C11D2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플랜에 따른 프로세스 제어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23639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7B95D-7383-905E-2FCB-F1C2FE052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추가 기술 개발 필요 내용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CC341-4F27-F31E-75F7-4F2EDCCD2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8858BC-6274-22C4-5727-7DF2BB079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40" y="0"/>
            <a:ext cx="119763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44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8ADCF-9DBA-5A11-27F7-EFCF739D6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653E148C-E381-51E5-FAFB-0BDCA0003F9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012825"/>
            <a:ext cx="6858221" cy="5470525"/>
          </a:xfrm>
        </p:spPr>
        <p:txBody>
          <a:bodyPr>
            <a:normAutofit/>
          </a:bodyPr>
          <a:lstStyle/>
          <a:p>
            <a:pPr marL="0" indent="0" defTabSz="1043056">
              <a:spcBef>
                <a:spcPct val="20000"/>
              </a:spcBef>
              <a:buNone/>
            </a:pP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개요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산업용 생성형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알고리즘과 입출력장치 제어용 가상로봇 컨트롤 알고리즘 기술을 바탕으로 </a:t>
            </a:r>
            <a:r>
              <a:rPr lang="ko-KR" altLang="en-US" sz="2000" b="1" u="sng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클라우드 기반 자율설계</a:t>
            </a:r>
            <a:r>
              <a:rPr lang="en-US" altLang="ko-KR" sz="2000" b="1" u="sng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·</a:t>
            </a:r>
            <a:r>
              <a:rPr lang="ko-KR" altLang="en-US" sz="2000" b="1" u="sng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시뮬레이션을 가능하게 하는 기술</a:t>
            </a:r>
            <a:endParaRPr lang="en-US" altLang="ko-KR" sz="2000" b="1" u="sng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1043056">
              <a:spcBef>
                <a:spcPct val="20000"/>
              </a:spcBef>
              <a:buNone/>
            </a:pP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국문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자율설계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·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시뮬레이션용 생성형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가상로봇 시스템 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1043056">
              <a:spcBef>
                <a:spcPct val="20000"/>
              </a:spcBef>
              <a:buNone/>
            </a:pP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영문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“Autonomous Software Operating &amp; I/O Control System”</a:t>
            </a:r>
          </a:p>
          <a:p>
            <a:pPr marL="0" indent="0" defTabSz="1043056">
              <a:spcBef>
                <a:spcPct val="20000"/>
              </a:spcBef>
              <a:buNone/>
            </a:pP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03578" lvl="2" indent="-259147">
              <a:buFont typeface="Wingdings" panose="05000000000000000000" pitchFamily="2" charset="2"/>
              <a:buChar char="q"/>
            </a:pPr>
            <a:endParaRPr lang="en-US" altLang="ko-KR" dirty="0"/>
          </a:p>
          <a:p>
            <a:pPr marL="489726" lvl="1" indent="-259147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83985788-AC70-1D04-6B60-7517E1E6FEB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73063"/>
            <a:ext cx="8585200" cy="300037"/>
          </a:xfrm>
        </p:spPr>
        <p:txBody>
          <a:bodyPr>
            <a:noAutofit/>
          </a:bodyPr>
          <a:lstStyle/>
          <a:p>
            <a:r>
              <a:rPr lang="ko-KR" altLang="en-US" sz="2000" b="1" spc="-17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0">
                      <a:prstClr val="black">
                        <a:lumMod val="50000"/>
                        <a:lumOff val="50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연구개발과제의 개요</a:t>
            </a:r>
          </a:p>
        </p:txBody>
      </p:sp>
      <p:pic>
        <p:nvPicPr>
          <p:cNvPr id="7" name="MUSTai operating-1">
            <a:hlinkClick r:id="" action="ppaction://media"/>
            <a:extLst>
              <a:ext uri="{FF2B5EF4-FFF2-40B4-BE49-F238E27FC236}">
                <a16:creationId xmlns:a16="http://schemas.microsoft.com/office/drawing/2014/main" id="{9F04E7B4-EBD5-0559-57E3-BF488AAEA7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-1" t="19577" r="11351" b="31424"/>
          <a:stretch/>
        </p:blipFill>
        <p:spPr>
          <a:xfrm>
            <a:off x="7024333" y="961994"/>
            <a:ext cx="4857623" cy="268496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EC367F9B-1A85-DB68-3AB9-FC27FD37C515}"/>
              </a:ext>
            </a:extLst>
          </p:cNvPr>
          <p:cNvSpPr txBox="1"/>
          <p:nvPr/>
        </p:nvSpPr>
        <p:spPr>
          <a:xfrm>
            <a:off x="9061897" y="945531"/>
            <a:ext cx="2218877" cy="259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88" b="1" dirty="0">
                <a:solidFill>
                  <a:srgbClr val="FF0000"/>
                </a:solidFill>
              </a:rPr>
              <a:t>(</a:t>
            </a:r>
            <a:r>
              <a:rPr lang="ko-KR" altLang="en-US" sz="1088" b="1" dirty="0">
                <a:solidFill>
                  <a:srgbClr val="FF0000"/>
                </a:solidFill>
              </a:rPr>
              <a:t>활용예</a:t>
            </a:r>
            <a:r>
              <a:rPr lang="en-US" altLang="ko-KR" sz="1088" b="1" dirty="0">
                <a:solidFill>
                  <a:srgbClr val="FF0000"/>
                </a:solidFill>
              </a:rPr>
              <a:t>: </a:t>
            </a:r>
            <a:r>
              <a:rPr lang="ko-KR" altLang="en-US" sz="1088" b="1" dirty="0" err="1">
                <a:solidFill>
                  <a:srgbClr val="FF0000"/>
                </a:solidFill>
              </a:rPr>
              <a:t>이단봉재</a:t>
            </a:r>
            <a:r>
              <a:rPr lang="ko-KR" altLang="en-US" sz="1088" b="1" dirty="0">
                <a:solidFill>
                  <a:srgbClr val="FF0000"/>
                </a:solidFill>
              </a:rPr>
              <a:t> 자율 수명해석</a:t>
            </a:r>
            <a:r>
              <a:rPr lang="en-US" altLang="ko-KR" sz="1088" b="1" dirty="0">
                <a:solidFill>
                  <a:srgbClr val="FF0000"/>
                </a:solidFill>
              </a:rPr>
              <a:t>)</a:t>
            </a:r>
            <a:endParaRPr lang="en-US" sz="1088" b="1" dirty="0">
              <a:solidFill>
                <a:srgbClr val="FF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96C6FC-0A27-C914-E563-08BFB3A6E520}"/>
              </a:ext>
            </a:extLst>
          </p:cNvPr>
          <p:cNvSpPr/>
          <p:nvPr/>
        </p:nvSpPr>
        <p:spPr>
          <a:xfrm>
            <a:off x="6943175" y="1280494"/>
            <a:ext cx="5086123" cy="482610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60000"/>
                </a:schemeClr>
              </a:gs>
              <a:gs pos="6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14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12B49E2-F372-0BCC-636B-4FFDF81CF1F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8337" y="2743651"/>
            <a:ext cx="501247" cy="491918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B0DED9D-6647-4876-190A-B5E5BF335E1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39797" y="2743651"/>
            <a:ext cx="462689" cy="491918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999B1A9-D408-619C-D781-157D0BFDC1E2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52701" y="2735715"/>
            <a:ext cx="462689" cy="499853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3B28FCA-3D91-5253-A840-1786D4A1FE2D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42639" y="2659981"/>
            <a:ext cx="557794" cy="575587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54EBD9C-55D3-55B1-5E62-4F2718290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65603" y="2743651"/>
            <a:ext cx="526824" cy="491918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9EBCE891-E550-08EF-9A7E-432158CE7F57}"/>
              </a:ext>
            </a:extLst>
          </p:cNvPr>
          <p:cNvSpPr txBox="1"/>
          <p:nvPr/>
        </p:nvSpPr>
        <p:spPr>
          <a:xfrm>
            <a:off x="7492294" y="6135598"/>
            <a:ext cx="4179349" cy="3155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en-US" sz="1451" dirty="0">
                <a:latin typeface="+mn-ea"/>
              </a:rPr>
              <a:t>(</a:t>
            </a:r>
            <a:r>
              <a:rPr lang="ko-KR" altLang="en-US" sz="1451" dirty="0">
                <a:latin typeface="+mn-ea"/>
              </a:rPr>
              <a:t>개발대상 기술</a:t>
            </a:r>
            <a:r>
              <a:rPr lang="en-US" altLang="ko-KR" sz="1451" dirty="0">
                <a:latin typeface="+mn-ea"/>
              </a:rPr>
              <a:t>·</a:t>
            </a:r>
            <a:r>
              <a:rPr lang="ko-KR" altLang="en-US" sz="1451" dirty="0">
                <a:latin typeface="+mn-ea"/>
              </a:rPr>
              <a:t>제품</a:t>
            </a:r>
            <a:r>
              <a:rPr lang="en-US" altLang="ko-KR" sz="1451" dirty="0">
                <a:latin typeface="+mn-ea"/>
              </a:rPr>
              <a:t>·</a:t>
            </a:r>
            <a:r>
              <a:rPr lang="ko-KR" altLang="en-US" sz="1451" dirty="0">
                <a:latin typeface="+mn-ea"/>
              </a:rPr>
              <a:t>서비스</a:t>
            </a:r>
            <a:r>
              <a:rPr lang="en-US" altLang="ko-KR" sz="1451" dirty="0">
                <a:latin typeface="+mn-ea"/>
              </a:rPr>
              <a:t> </a:t>
            </a:r>
            <a:r>
              <a:rPr lang="ko-KR" altLang="en-US" sz="1451" dirty="0">
                <a:latin typeface="+mn-ea"/>
              </a:rPr>
              <a:t>기본개념도 및 사례</a:t>
            </a:r>
            <a:r>
              <a:rPr lang="en-US" altLang="ko-KR" sz="1451" dirty="0">
                <a:latin typeface="+mn-ea"/>
              </a:rPr>
              <a:t>)</a:t>
            </a:r>
            <a:endParaRPr lang="en-US" sz="1451" dirty="0">
              <a:latin typeface="+mn-ea"/>
            </a:endParaRPr>
          </a:p>
        </p:txBody>
      </p:sp>
      <p:sp>
        <p:nvSpPr>
          <p:cNvPr id="14" name="순서도: 자기 디스크 13">
            <a:extLst>
              <a:ext uri="{FF2B5EF4-FFF2-40B4-BE49-F238E27FC236}">
                <a16:creationId xmlns:a16="http://schemas.microsoft.com/office/drawing/2014/main" id="{C0E2007E-985F-5AED-1F8E-32AD3BF4BD9A}"/>
              </a:ext>
            </a:extLst>
          </p:cNvPr>
          <p:cNvSpPr/>
          <p:nvPr/>
        </p:nvSpPr>
        <p:spPr>
          <a:xfrm>
            <a:off x="7110257" y="5374965"/>
            <a:ext cx="671345" cy="546465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635" b="1" dirty="0"/>
              <a:t>S/W Tool Manuals</a:t>
            </a:r>
          </a:p>
        </p:txBody>
      </p:sp>
      <p:sp>
        <p:nvSpPr>
          <p:cNvPr id="15" name="순서도: 자기 디스크 14">
            <a:extLst>
              <a:ext uri="{FF2B5EF4-FFF2-40B4-BE49-F238E27FC236}">
                <a16:creationId xmlns:a16="http://schemas.microsoft.com/office/drawing/2014/main" id="{15AA02A2-362E-8136-966E-C8C1B6F23F84}"/>
              </a:ext>
            </a:extLst>
          </p:cNvPr>
          <p:cNvSpPr/>
          <p:nvPr/>
        </p:nvSpPr>
        <p:spPr>
          <a:xfrm>
            <a:off x="7882085" y="5374965"/>
            <a:ext cx="671345" cy="546465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635" b="1" dirty="0"/>
              <a:t>Bast Practices &amp; Process (Case studies)</a:t>
            </a:r>
          </a:p>
        </p:txBody>
      </p:sp>
      <p:sp>
        <p:nvSpPr>
          <p:cNvPr id="16" name="순서도: 자기 디스크 15">
            <a:extLst>
              <a:ext uri="{FF2B5EF4-FFF2-40B4-BE49-F238E27FC236}">
                <a16:creationId xmlns:a16="http://schemas.microsoft.com/office/drawing/2014/main" id="{B57A7D0A-4BB9-AB68-1673-13E975A81115}"/>
              </a:ext>
            </a:extLst>
          </p:cNvPr>
          <p:cNvSpPr/>
          <p:nvPr/>
        </p:nvSpPr>
        <p:spPr>
          <a:xfrm>
            <a:off x="8684564" y="5374965"/>
            <a:ext cx="671345" cy="546465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635" b="1" dirty="0"/>
              <a:t>Engineering papers &amp; Report</a:t>
            </a:r>
          </a:p>
        </p:txBody>
      </p:sp>
      <p:sp>
        <p:nvSpPr>
          <p:cNvPr id="17" name="순서도: 자기 디스크 16">
            <a:extLst>
              <a:ext uri="{FF2B5EF4-FFF2-40B4-BE49-F238E27FC236}">
                <a16:creationId xmlns:a16="http://schemas.microsoft.com/office/drawing/2014/main" id="{D5D7B8E1-83AC-1B23-E72E-6955395960C0}"/>
              </a:ext>
            </a:extLst>
          </p:cNvPr>
          <p:cNvSpPr/>
          <p:nvPr/>
        </p:nvSpPr>
        <p:spPr>
          <a:xfrm>
            <a:off x="9461220" y="5374965"/>
            <a:ext cx="671345" cy="546465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635" b="1" dirty="0"/>
              <a:t>CAE Engineering Trouble shooting &amp; tips</a:t>
            </a:r>
          </a:p>
        </p:txBody>
      </p:sp>
      <p:pic>
        <p:nvPicPr>
          <p:cNvPr id="18" name="그래픽 17" descr="인공 지능 윤곽선">
            <a:extLst>
              <a:ext uri="{FF2B5EF4-FFF2-40B4-BE49-F238E27FC236}">
                <a16:creationId xmlns:a16="http://schemas.microsoft.com/office/drawing/2014/main" id="{CBD13CAF-03EE-F1E5-AEDC-FB730542DC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8275201" y="4541890"/>
            <a:ext cx="623793" cy="595853"/>
          </a:xfrm>
          <a:prstGeom prst="rect">
            <a:avLst/>
          </a:prstGeom>
        </p:spPr>
      </p:pic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8230EAA2-4FC8-23B7-E033-21E29F6A91F8}"/>
              </a:ext>
            </a:extLst>
          </p:cNvPr>
          <p:cNvCxnSpPr>
            <a:cxnSpLocks/>
            <a:stCxn id="18" idx="2"/>
            <a:endCxn id="14" idx="1"/>
          </p:cNvCxnSpPr>
          <p:nvPr/>
        </p:nvCxnSpPr>
        <p:spPr>
          <a:xfrm rot="5400000">
            <a:off x="7897904" y="4685769"/>
            <a:ext cx="237221" cy="1141167"/>
          </a:xfrm>
          <a:prstGeom prst="bentConnector3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83A24A05-053C-2A63-0F88-D840EB807A3D}"/>
              </a:ext>
            </a:extLst>
          </p:cNvPr>
          <p:cNvCxnSpPr>
            <a:cxnSpLocks/>
            <a:stCxn id="18" idx="2"/>
            <a:endCxn id="15" idx="1"/>
          </p:cNvCxnSpPr>
          <p:nvPr/>
        </p:nvCxnSpPr>
        <p:spPr>
          <a:xfrm rot="5400000">
            <a:off x="8283818" y="5071684"/>
            <a:ext cx="237221" cy="36933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12D7AAC6-C541-08B2-D7E1-E8C5A982892A}"/>
              </a:ext>
            </a:extLst>
          </p:cNvPr>
          <p:cNvCxnSpPr>
            <a:cxnSpLocks/>
            <a:stCxn id="18" idx="2"/>
            <a:endCxn id="16" idx="1"/>
          </p:cNvCxnSpPr>
          <p:nvPr/>
        </p:nvCxnSpPr>
        <p:spPr>
          <a:xfrm rot="16200000" flipH="1">
            <a:off x="8685057" y="5039783"/>
            <a:ext cx="237221" cy="43313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9ADDB328-CD5F-A8C3-A0D5-AFAF896D544C}"/>
              </a:ext>
            </a:extLst>
          </p:cNvPr>
          <p:cNvCxnSpPr>
            <a:cxnSpLocks/>
            <a:stCxn id="18" idx="2"/>
            <a:endCxn id="17" idx="1"/>
          </p:cNvCxnSpPr>
          <p:nvPr/>
        </p:nvCxnSpPr>
        <p:spPr>
          <a:xfrm rot="16200000" flipH="1">
            <a:off x="9073385" y="4651455"/>
            <a:ext cx="237221" cy="1209796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775D313-9946-7ED9-5DE4-70AF826D4B2B}"/>
              </a:ext>
            </a:extLst>
          </p:cNvPr>
          <p:cNvGrpSpPr/>
          <p:nvPr/>
        </p:nvGrpSpPr>
        <p:grpSpPr>
          <a:xfrm>
            <a:off x="9006163" y="3368044"/>
            <a:ext cx="825077" cy="779336"/>
            <a:chOff x="7873603" y="4590156"/>
            <a:chExt cx="909733" cy="859299"/>
          </a:xfrm>
          <a:solidFill>
            <a:srgbClr val="FF0000"/>
          </a:solidFill>
        </p:grpSpPr>
        <p:pic>
          <p:nvPicPr>
            <p:cNvPr id="23" name="그래픽 22" descr="텔레비전 윤곽선">
              <a:extLst>
                <a:ext uri="{FF2B5EF4-FFF2-40B4-BE49-F238E27FC236}">
                  <a16:creationId xmlns:a16="http://schemas.microsoft.com/office/drawing/2014/main" id="{5E841E9B-AF98-6318-5956-65DB161E6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933030" y="4590156"/>
              <a:ext cx="556351" cy="591496"/>
            </a:xfrm>
            <a:prstGeom prst="rect">
              <a:avLst/>
            </a:prstGeom>
          </p:spPr>
        </p:pic>
        <p:pic>
          <p:nvPicPr>
            <p:cNvPr id="24" name="그래픽 23" descr="키보드 윤곽선">
              <a:extLst>
                <a:ext uri="{FF2B5EF4-FFF2-40B4-BE49-F238E27FC236}">
                  <a16:creationId xmlns:a16="http://schemas.microsoft.com/office/drawing/2014/main" id="{CF1EA9E1-384A-C348-9839-C779C05F54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 t="23871" b="22808"/>
            <a:stretch/>
          </p:blipFill>
          <p:spPr>
            <a:xfrm>
              <a:off x="7873603" y="5052686"/>
              <a:ext cx="699905" cy="396769"/>
            </a:xfrm>
            <a:prstGeom prst="rect">
              <a:avLst/>
            </a:prstGeom>
          </p:spPr>
        </p:pic>
        <p:pic>
          <p:nvPicPr>
            <p:cNvPr id="25" name="그래픽 24" descr="커서 단색으로 채워진">
              <a:extLst>
                <a:ext uri="{FF2B5EF4-FFF2-40B4-BE49-F238E27FC236}">
                  <a16:creationId xmlns:a16="http://schemas.microsoft.com/office/drawing/2014/main" id="{9E9DC57A-BDF9-F507-BF2F-9D6545961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233643" y="4666653"/>
              <a:ext cx="549693" cy="584417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700F149-24A2-D044-3366-140703B38545}"/>
              </a:ext>
            </a:extLst>
          </p:cNvPr>
          <p:cNvSpPr txBox="1"/>
          <p:nvPr/>
        </p:nvSpPr>
        <p:spPr>
          <a:xfrm>
            <a:off x="7458132" y="3559615"/>
            <a:ext cx="2252541" cy="7620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ko-KR" sz="1088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ko-KR" sz="1088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ko-KR" sz="1088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1088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컴퓨터 입출력</a:t>
            </a:r>
            <a:r>
              <a:rPr lang="en-US" altLang="ko-KR" sz="1088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088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제어전담</a:t>
            </a:r>
            <a:r>
              <a:rPr lang="en-US" altLang="ko-KR" sz="1088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088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가상로봇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7F2FF52-BA32-9E24-DD0C-0A7BE523E83B}"/>
              </a:ext>
            </a:extLst>
          </p:cNvPr>
          <p:cNvCxnSpPr>
            <a:cxnSpLocks/>
            <a:stCxn id="26" idx="2"/>
            <a:endCxn id="18" idx="0"/>
          </p:cNvCxnSpPr>
          <p:nvPr/>
        </p:nvCxnSpPr>
        <p:spPr>
          <a:xfrm>
            <a:off x="8584403" y="4321618"/>
            <a:ext cx="2694" cy="220272"/>
          </a:xfrm>
          <a:prstGeom prst="line">
            <a:avLst/>
          </a:prstGeom>
          <a:ln w="28575">
            <a:solidFill>
              <a:srgbClr val="E6080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8A60F22D-F16A-C652-8C12-1BFEE286C95C}"/>
              </a:ext>
            </a:extLst>
          </p:cNvPr>
          <p:cNvCxnSpPr>
            <a:cxnSpLocks/>
            <a:stCxn id="28" idx="2"/>
            <a:endCxn id="26" idx="0"/>
          </p:cNvCxnSpPr>
          <p:nvPr/>
        </p:nvCxnSpPr>
        <p:spPr>
          <a:xfrm rot="16200000" flipH="1">
            <a:off x="7799659" y="2774871"/>
            <a:ext cx="324046" cy="124544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B712BB6B-6D74-85C4-9951-2F529274074B}"/>
              </a:ext>
            </a:extLst>
          </p:cNvPr>
          <p:cNvCxnSpPr>
            <a:cxnSpLocks/>
            <a:stCxn id="29" idx="2"/>
            <a:endCxn id="26" idx="0"/>
          </p:cNvCxnSpPr>
          <p:nvPr/>
        </p:nvCxnSpPr>
        <p:spPr>
          <a:xfrm rot="16200000" flipH="1">
            <a:off x="8115749" y="3090961"/>
            <a:ext cx="324046" cy="61326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6B087B17-D7E2-E7FB-FB25-4A02C011BF36}"/>
              </a:ext>
            </a:extLst>
          </p:cNvPr>
          <p:cNvCxnSpPr>
            <a:cxnSpLocks/>
            <a:stCxn id="30" idx="2"/>
            <a:endCxn id="26" idx="0"/>
          </p:cNvCxnSpPr>
          <p:nvPr/>
        </p:nvCxnSpPr>
        <p:spPr>
          <a:xfrm rot="16200000" flipH="1">
            <a:off x="8422201" y="3397412"/>
            <a:ext cx="324047" cy="357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EC81CFD2-8755-DA38-0ED1-00EAEA7AF741}"/>
              </a:ext>
            </a:extLst>
          </p:cNvPr>
          <p:cNvCxnSpPr>
            <a:cxnSpLocks/>
            <a:stCxn id="32" idx="2"/>
            <a:endCxn id="26" idx="0"/>
          </p:cNvCxnSpPr>
          <p:nvPr/>
        </p:nvCxnSpPr>
        <p:spPr>
          <a:xfrm rot="5400000">
            <a:off x="8744686" y="3075286"/>
            <a:ext cx="324046" cy="64461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B86BBDD1-1525-2348-FFAB-5C83DA8D0B05}"/>
              </a:ext>
            </a:extLst>
          </p:cNvPr>
          <p:cNvCxnSpPr>
            <a:cxnSpLocks/>
            <a:stCxn id="31" idx="2"/>
            <a:endCxn id="26" idx="0"/>
          </p:cNvCxnSpPr>
          <p:nvPr/>
        </p:nvCxnSpPr>
        <p:spPr>
          <a:xfrm rot="5400000">
            <a:off x="9090947" y="2729025"/>
            <a:ext cx="324047" cy="133713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881633A-47A1-245E-B415-80E248341BD3}"/>
              </a:ext>
            </a:extLst>
          </p:cNvPr>
          <p:cNvSpPr txBox="1"/>
          <p:nvPr/>
        </p:nvSpPr>
        <p:spPr>
          <a:xfrm>
            <a:off x="7073103" y="3392659"/>
            <a:ext cx="1517299" cy="511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907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907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자율조작</a:t>
            </a:r>
            <a:r>
              <a:rPr lang="en-US" altLang="ko-KR" sz="907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ko-KR" altLang="en-US" sz="907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다양한 상용 </a:t>
            </a:r>
            <a:r>
              <a:rPr lang="en-US" altLang="ko-KR" sz="907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CAE</a:t>
            </a:r>
            <a:r>
              <a:rPr lang="ko-KR" altLang="en-US" sz="907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해석 시뮬레이션 도구</a:t>
            </a:r>
          </a:p>
        </p:txBody>
      </p:sp>
      <p:pic>
        <p:nvPicPr>
          <p:cNvPr id="40" name="그래픽 39" descr="로봇 손 윤곽선">
            <a:extLst>
              <a:ext uri="{FF2B5EF4-FFF2-40B4-BE49-F238E27FC236}">
                <a16:creationId xmlns:a16="http://schemas.microsoft.com/office/drawing/2014/main" id="{9CF02A7E-5973-FCA6-D14F-03BB0009CA7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289467" y="3409897"/>
            <a:ext cx="770568" cy="77056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119EC31-7829-D633-EC43-D7349C9C86C7}"/>
              </a:ext>
            </a:extLst>
          </p:cNvPr>
          <p:cNvSpPr txBox="1"/>
          <p:nvPr/>
        </p:nvSpPr>
        <p:spPr>
          <a:xfrm>
            <a:off x="8697626" y="4909321"/>
            <a:ext cx="946093" cy="231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7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생성형</a:t>
            </a:r>
            <a:r>
              <a:rPr lang="en-US" altLang="ko-KR" sz="907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AI / ML</a:t>
            </a:r>
            <a:endParaRPr lang="ko-KR" altLang="en-US" sz="907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AD4B02C-1623-1CAE-A958-B516F6B48D2B}"/>
              </a:ext>
            </a:extLst>
          </p:cNvPr>
          <p:cNvGrpSpPr/>
          <p:nvPr/>
        </p:nvGrpSpPr>
        <p:grpSpPr>
          <a:xfrm>
            <a:off x="10096172" y="3669183"/>
            <a:ext cx="1694283" cy="1742764"/>
            <a:chOff x="11028806" y="4359137"/>
            <a:chExt cx="1868124" cy="1921579"/>
          </a:xfrm>
        </p:grpSpPr>
        <p:pic>
          <p:nvPicPr>
            <p:cNvPr id="58" name="그래픽 57" descr="정보 단색으로 채워진">
              <a:extLst>
                <a:ext uri="{FF2B5EF4-FFF2-40B4-BE49-F238E27FC236}">
                  <a16:creationId xmlns:a16="http://schemas.microsoft.com/office/drawing/2014/main" id="{F83A08BA-2FDB-76C4-9B3C-A3541B6F2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2314186" y="4359137"/>
              <a:ext cx="527262" cy="52726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A619BA-EFF3-D366-5A08-C15EB71274CB}"/>
                </a:ext>
              </a:extLst>
            </p:cNvPr>
            <p:cNvSpPr txBox="1"/>
            <p:nvPr/>
          </p:nvSpPr>
          <p:spPr>
            <a:xfrm>
              <a:off x="11028806" y="4639507"/>
              <a:ext cx="1868124" cy="164120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atinLnBrk="0"/>
              <a:r>
                <a:rPr lang="en-US" altLang="ko-KR" sz="907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AI</a:t>
              </a:r>
              <a:r>
                <a:rPr lang="ko-KR" altLang="en-US" sz="907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기반</a:t>
              </a:r>
              <a:r>
                <a:rPr lang="en-US" altLang="ko-KR" sz="907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ko-KR" altLang="en-US" sz="907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공학지원 쳇봇</a:t>
              </a:r>
              <a:endParaRPr lang="en-US" altLang="ko-KR" sz="907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55488" indent="-155488">
                <a:buFont typeface="Arial" panose="020B0604020202020204" pitchFamily="34" charset="0"/>
                <a:buChar char="•"/>
              </a:pPr>
              <a:endParaRPr lang="en-US" altLang="ko-KR" sz="907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latinLnBrk="0"/>
              <a:r>
                <a:rPr lang="ko-KR" altLang="en-US" sz="726" dirty="0">
                  <a:latin typeface="Arial" panose="020B0604020202020204" pitchFamily="34" charset="0"/>
                  <a:cs typeface="Arial" panose="020B0604020202020204" pitchFamily="34" charset="0"/>
                </a:rPr>
                <a:t>설계 엔지니어가 베스트 시뮬레이션 결과를 도출할 수 있도록 </a:t>
              </a:r>
              <a:r>
                <a:rPr lang="en-US" altLang="ko-KR" sz="726" dirty="0">
                  <a:latin typeface="Arial" panose="020B0604020202020204" pitchFamily="34" charset="0"/>
                  <a:cs typeface="Arial" panose="020B0604020202020204" pitchFamily="34" charset="0"/>
                </a:rPr>
                <a:t>Chat</a:t>
              </a:r>
              <a:r>
                <a:rPr lang="ko-KR" altLang="en-US" sz="726" dirty="0">
                  <a:latin typeface="Arial" panose="020B0604020202020204" pitchFamily="34" charset="0"/>
                  <a:cs typeface="Arial" panose="020B0604020202020204" pitchFamily="34" charset="0"/>
                </a:rPr>
                <a:t> 방식을 통해 해석 가이드를 합니다</a:t>
              </a:r>
              <a:r>
                <a:rPr lang="en-US" altLang="ko-KR" sz="726" dirty="0"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</a:p>
            <a:p>
              <a:pPr latinLnBrk="0"/>
              <a:r>
                <a:rPr lang="ko-KR" altLang="en-US" sz="726" dirty="0">
                  <a:latin typeface="Arial" panose="020B0604020202020204" pitchFamily="34" charset="0"/>
                  <a:cs typeface="Arial" panose="020B0604020202020204" pitchFamily="34" charset="0"/>
                </a:rPr>
                <a:t>예를 들어</a:t>
              </a:r>
              <a:r>
                <a:rPr lang="en-US" altLang="ko-KR" sz="726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ko-KR" altLang="en-US" sz="726" dirty="0">
                  <a:latin typeface="Arial" panose="020B0604020202020204" pitchFamily="34" charset="0"/>
                  <a:cs typeface="Arial" panose="020B0604020202020204" pitchFamily="34" charset="0"/>
                </a:rPr>
                <a:t>어떤 면을 구속면으로 선택할지</a:t>
              </a:r>
              <a:r>
                <a:rPr lang="en-US" altLang="ko-KR" sz="726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ko-KR" altLang="en-US" sz="726" dirty="0">
                  <a:latin typeface="Arial" panose="020B0604020202020204" pitchFamily="34" charset="0"/>
                  <a:cs typeface="Arial" panose="020B0604020202020204" pitchFamily="34" charset="0"/>
                </a:rPr>
                <a:t>외력을 어디에 주는 게 좋을지</a:t>
              </a:r>
              <a:r>
                <a:rPr lang="en-US" altLang="ko-KR" sz="726" dirty="0">
                  <a:latin typeface="Arial" panose="020B0604020202020204" pitchFamily="34" charset="0"/>
                  <a:cs typeface="Arial" panose="020B0604020202020204" pitchFamily="34" charset="0"/>
                </a:rPr>
                <a:t>, 3D </a:t>
              </a:r>
              <a:r>
                <a:rPr lang="ko-KR" altLang="en-US" sz="726" dirty="0">
                  <a:latin typeface="Arial" panose="020B0604020202020204" pitchFamily="34" charset="0"/>
                  <a:cs typeface="Arial" panose="020B0604020202020204" pitchFamily="34" charset="0"/>
                </a:rPr>
                <a:t>모델 클렌징 작업 상태 체크 및 추가 작업 여부 등을 </a:t>
              </a:r>
              <a:r>
                <a:rPr lang="en-US" altLang="ko-KR" sz="726" dirty="0">
                  <a:latin typeface="Arial" panose="020B0604020202020204" pitchFamily="34" charset="0"/>
                  <a:cs typeface="Arial" panose="020B0604020202020204" pitchFamily="34" charset="0"/>
                </a:rPr>
                <a:t>Chat </a:t>
              </a:r>
              <a:r>
                <a:rPr lang="ko-KR" altLang="en-US" sz="726" dirty="0">
                  <a:latin typeface="Arial" panose="020B0604020202020204" pitchFamily="34" charset="0"/>
                  <a:cs typeface="Arial" panose="020B0604020202020204" pitchFamily="34" charset="0"/>
                </a:rPr>
                <a:t>방식으로 작업자와 소통 후 해석작업을 수행 할 수 있도록 도움을 줍니다</a:t>
              </a:r>
              <a:r>
                <a:rPr lang="en-US" altLang="ko-KR" sz="726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ko-KR" altLang="en-US" sz="726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66AB0CD9-C9F8-D68E-E0A9-F654C6B2047B}"/>
              </a:ext>
            </a:extLst>
          </p:cNvPr>
          <p:cNvCxnSpPr>
            <a:cxnSpLocks/>
            <a:stCxn id="18" idx="1"/>
            <a:endCxn id="9" idx="1"/>
          </p:cNvCxnSpPr>
          <p:nvPr/>
        </p:nvCxnSpPr>
        <p:spPr>
          <a:xfrm flipV="1">
            <a:off x="8898994" y="4667705"/>
            <a:ext cx="1197178" cy="172112"/>
          </a:xfrm>
          <a:prstGeom prst="bentConnector3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2CD16CA-3B84-8218-7AA6-1518FA83A6F6}"/>
              </a:ext>
            </a:extLst>
          </p:cNvPr>
          <p:cNvSpPr/>
          <p:nvPr/>
        </p:nvSpPr>
        <p:spPr>
          <a:xfrm>
            <a:off x="7024333" y="3279033"/>
            <a:ext cx="4949316" cy="276225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23F6079-88D7-93E6-D1C5-0BC6080B5375}"/>
              </a:ext>
            </a:extLst>
          </p:cNvPr>
          <p:cNvSpPr txBox="1"/>
          <p:nvPr/>
        </p:nvSpPr>
        <p:spPr>
          <a:xfrm>
            <a:off x="10341929" y="5821791"/>
            <a:ext cx="1580882" cy="231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7" b="1" dirty="0">
                <a:latin typeface="Arial" panose="020B0604020202020204" pitchFamily="34" charset="0"/>
                <a:cs typeface="Arial" panose="020B0604020202020204" pitchFamily="34" charset="0"/>
              </a:rPr>
              <a:t>개발대상 기술</a:t>
            </a:r>
            <a:r>
              <a:rPr lang="en-US" altLang="ko-KR" sz="907" b="1" dirty="0">
                <a:latin typeface="Arial" panose="020B0604020202020204" pitchFamily="34" charset="0"/>
                <a:cs typeface="Arial" panose="020B0604020202020204" pitchFamily="34" charset="0"/>
              </a:rPr>
              <a:t>·</a:t>
            </a:r>
            <a:r>
              <a:rPr lang="ko-KR" altLang="en-US" sz="907" b="1" dirty="0">
                <a:latin typeface="Arial" panose="020B0604020202020204" pitchFamily="34" charset="0"/>
                <a:cs typeface="Arial" panose="020B0604020202020204" pitchFamily="34" charset="0"/>
              </a:rPr>
              <a:t>제품</a:t>
            </a:r>
            <a:r>
              <a:rPr lang="en-US" altLang="ko-KR" sz="907" b="1" dirty="0">
                <a:latin typeface="Arial" panose="020B0604020202020204" pitchFamily="34" charset="0"/>
                <a:cs typeface="Arial" panose="020B0604020202020204" pitchFamily="34" charset="0"/>
              </a:rPr>
              <a:t>·</a:t>
            </a:r>
            <a:r>
              <a:rPr lang="ko-KR" altLang="en-US" sz="907" b="1" dirty="0">
                <a:latin typeface="Arial" panose="020B0604020202020204" pitchFamily="34" charset="0"/>
                <a:cs typeface="Arial" panose="020B0604020202020204" pitchFamily="34" charset="0"/>
              </a:rPr>
              <a:t>서비스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F852266-D977-94AF-66B0-236B361774F3}"/>
              </a:ext>
            </a:extLst>
          </p:cNvPr>
          <p:cNvSpPr txBox="1"/>
          <p:nvPr/>
        </p:nvSpPr>
        <p:spPr>
          <a:xfrm>
            <a:off x="520357" y="6478888"/>
            <a:ext cx="3228769" cy="343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en-US" sz="816" dirty="0">
                <a:latin typeface="+mn-ea"/>
              </a:rPr>
              <a:t>*CAE: (Computer Added Engineering) </a:t>
            </a:r>
            <a:r>
              <a:rPr lang="ko-KR" altLang="en-US" sz="816" dirty="0">
                <a:latin typeface="+mn-ea"/>
              </a:rPr>
              <a:t>컴퓨터 기반 공학해석 방법</a:t>
            </a:r>
            <a:endParaRPr lang="en-US" altLang="ko-KR" sz="816" dirty="0">
              <a:latin typeface="+mn-ea"/>
            </a:endParaRPr>
          </a:p>
          <a:p>
            <a:pPr latinLnBrk="0"/>
            <a:r>
              <a:rPr lang="en-US" sz="816" dirty="0">
                <a:latin typeface="+mn-ea"/>
              </a:rPr>
              <a:t>**AI: (Artificial Intelligence) </a:t>
            </a:r>
            <a:r>
              <a:rPr lang="ko-KR" altLang="en-US" sz="816" dirty="0">
                <a:latin typeface="+mn-ea"/>
              </a:rPr>
              <a:t>인공지능</a:t>
            </a:r>
            <a:endParaRPr lang="en-US" sz="816" dirty="0">
              <a:latin typeface="+mn-ea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AE19870B-076F-D019-E49A-4FDBA030DA5D}"/>
              </a:ext>
            </a:extLst>
          </p:cNvPr>
          <p:cNvGrpSpPr/>
          <p:nvPr/>
        </p:nvGrpSpPr>
        <p:grpSpPr>
          <a:xfrm>
            <a:off x="10326003" y="2747138"/>
            <a:ext cx="1554191" cy="369550"/>
            <a:chOff x="11227444" y="3028807"/>
            <a:chExt cx="1713657" cy="407467"/>
          </a:xfrm>
        </p:grpSpPr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B668BDA0-1764-C19F-75B4-8BED39EDA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1535755" y="3028807"/>
              <a:ext cx="1405346" cy="407467"/>
            </a:xfrm>
            <a:prstGeom prst="rect">
              <a:avLst/>
            </a:prstGeom>
          </p:spPr>
        </p:pic>
        <p:sp>
          <p:nvSpPr>
            <p:cNvPr id="84" name="십자형 83">
              <a:extLst>
                <a:ext uri="{FF2B5EF4-FFF2-40B4-BE49-F238E27FC236}">
                  <a16:creationId xmlns:a16="http://schemas.microsoft.com/office/drawing/2014/main" id="{AB945AFF-E68C-D834-6DA5-951B93C6A0A1}"/>
                </a:ext>
              </a:extLst>
            </p:cNvPr>
            <p:cNvSpPr/>
            <p:nvPr/>
          </p:nvSpPr>
          <p:spPr>
            <a:xfrm>
              <a:off x="11227444" y="3095737"/>
              <a:ext cx="285717" cy="283677"/>
            </a:xfrm>
            <a:prstGeom prst="plus">
              <a:avLst>
                <a:gd name="adj" fmla="val 4551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2"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239C196F-D024-68F7-796C-5B18240A567B}"/>
              </a:ext>
            </a:extLst>
          </p:cNvPr>
          <p:cNvSpPr txBox="1"/>
          <p:nvPr/>
        </p:nvSpPr>
        <p:spPr>
          <a:xfrm>
            <a:off x="10449611" y="3327351"/>
            <a:ext cx="1517299" cy="511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907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907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자율조작</a:t>
            </a:r>
            <a:r>
              <a:rPr lang="en-US" altLang="ko-KR" sz="907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ko-KR" altLang="en-US" sz="907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오픈소스 기반 </a:t>
            </a:r>
            <a:r>
              <a:rPr lang="en-US" altLang="ko-KR" sz="907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CAE</a:t>
            </a:r>
            <a:r>
              <a:rPr lang="ko-KR" altLang="en-US" sz="907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해석 시뮬레이션 도구</a:t>
            </a:r>
          </a:p>
        </p:txBody>
      </p:sp>
      <p:sp>
        <p:nvSpPr>
          <p:cNvPr id="81" name="화살표: 오른쪽 80">
            <a:extLst>
              <a:ext uri="{FF2B5EF4-FFF2-40B4-BE49-F238E27FC236}">
                <a16:creationId xmlns:a16="http://schemas.microsoft.com/office/drawing/2014/main" id="{B3B949E3-8EAD-9E65-BB67-D5FFB8587CC0}"/>
              </a:ext>
            </a:extLst>
          </p:cNvPr>
          <p:cNvSpPr/>
          <p:nvPr/>
        </p:nvSpPr>
        <p:spPr>
          <a:xfrm>
            <a:off x="6398582" y="4016765"/>
            <a:ext cx="611719" cy="1202197"/>
          </a:xfrm>
          <a:prstGeom prst="rightArrow">
            <a:avLst>
              <a:gd name="adj1" fmla="val 66862"/>
              <a:gd name="adj2" fmla="val 50000"/>
            </a:avLst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BD8B269-AB81-E64D-D061-CC12EBF14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272841"/>
              </p:ext>
            </p:extLst>
          </p:nvPr>
        </p:nvGraphicFramePr>
        <p:xfrm>
          <a:off x="315775" y="3037157"/>
          <a:ext cx="6237375" cy="3407854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470361">
                  <a:extLst>
                    <a:ext uri="{9D8B030D-6E8A-4147-A177-3AD203B41FA5}">
                      <a16:colId xmlns:a16="http://schemas.microsoft.com/office/drawing/2014/main" val="3004662566"/>
                    </a:ext>
                  </a:extLst>
                </a:gridCol>
                <a:gridCol w="5767014">
                  <a:extLst>
                    <a:ext uri="{9D8B030D-6E8A-4147-A177-3AD203B41FA5}">
                      <a16:colId xmlns:a16="http://schemas.microsoft.com/office/drawing/2014/main" val="748903251"/>
                    </a:ext>
                  </a:extLst>
                </a:gridCol>
              </a:tblGrid>
              <a:tr h="3101387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500" u="none" dirty="0">
                          <a:effectLst/>
                        </a:rPr>
                        <a:t>(</a:t>
                      </a:r>
                      <a:r>
                        <a:rPr lang="ko-KR" altLang="en-US" sz="1500" u="none" dirty="0">
                          <a:effectLst/>
                        </a:rPr>
                        <a:t>용도 및 적용분야</a:t>
                      </a:r>
                      <a:r>
                        <a:rPr lang="en-US" altLang="ko-KR" sz="1500" u="none" dirty="0">
                          <a:effectLst/>
                        </a:rPr>
                        <a:t>)</a:t>
                      </a:r>
                      <a:endParaRPr lang="ko-KR" altLang="en-US" sz="1500" u="non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82931" marR="82931" marT="41465" marB="41465" vert="vert270" anchor="ctr" anchorCtr="1"/>
                </a:tc>
                <a:tc>
                  <a:txBody>
                    <a:bodyPr/>
                    <a:lstStyle/>
                    <a:p>
                      <a:pPr marL="342900" indent="-342900" latinLnBrk="0">
                        <a:lnSpc>
                          <a:spcPts val="2200"/>
                        </a:lnSpc>
                        <a:buFont typeface="Wingdings" panose="05000000000000000000" pitchFamily="2" charset="2"/>
                        <a:buChar char="q"/>
                      </a:pPr>
                      <a:r>
                        <a:rPr lang="ko-KR" altLang="en-US" sz="1300" dirty="0">
                          <a:solidFill>
                            <a:schemeClr val="bg1"/>
                          </a:solidFill>
                        </a:rPr>
                        <a:t>제품 최적 설계 및 검증에 사용되는 다양한 국내외 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*CAE</a:t>
                      </a:r>
                      <a:r>
                        <a:rPr lang="ko-KR" altLang="en-US" sz="1300" dirty="0">
                          <a:solidFill>
                            <a:schemeClr val="bg1"/>
                          </a:solidFill>
                        </a:rPr>
                        <a:t>해석 및  시뮬레이션 소프트웨어를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ko-KR" altLang="en-US" sz="130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altLang="ko-KR" sz="1300" dirty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 latinLnBrk="0">
                        <a:lnSpc>
                          <a:spcPts val="2200"/>
                        </a:lnSpc>
                        <a:buFont typeface="Wingdings" panose="05000000000000000000" pitchFamily="2" charset="2"/>
                        <a:buChar char="q"/>
                      </a:pPr>
                      <a:r>
                        <a:rPr lang="ko-KR" altLang="en-US" sz="1300" b="1" dirty="0">
                          <a:solidFill>
                            <a:srgbClr val="FFFF00"/>
                          </a:solidFill>
                        </a:rPr>
                        <a:t>산업용 생성형 </a:t>
                      </a:r>
                      <a:r>
                        <a:rPr lang="en-US" altLang="ko-KR" sz="1300" b="1" dirty="0">
                          <a:solidFill>
                            <a:srgbClr val="FFFF00"/>
                          </a:solidFill>
                        </a:rPr>
                        <a:t>**AI </a:t>
                      </a:r>
                      <a:r>
                        <a:rPr lang="ko-KR" altLang="en-US" sz="1300" b="1" dirty="0">
                          <a:solidFill>
                            <a:srgbClr val="FFFF00"/>
                          </a:solidFill>
                        </a:rPr>
                        <a:t>알고리즘</a:t>
                      </a:r>
                      <a:r>
                        <a:rPr lang="ko-KR" altLang="en-US" sz="1300" dirty="0">
                          <a:solidFill>
                            <a:schemeClr val="bg1"/>
                          </a:solidFill>
                        </a:rPr>
                        <a:t>을 활용하여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300" dirty="0">
                          <a:solidFill>
                            <a:schemeClr val="bg1"/>
                          </a:solidFill>
                        </a:rPr>
                        <a:t>사용이 난해한 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CAE</a:t>
                      </a:r>
                      <a:r>
                        <a:rPr lang="ko-KR" altLang="en-US" sz="1300" dirty="0">
                          <a:solidFill>
                            <a:schemeClr val="bg1"/>
                          </a:solidFill>
                        </a:rPr>
                        <a:t>해석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,  </a:t>
                      </a:r>
                      <a:r>
                        <a:rPr lang="ko-KR" altLang="en-US" sz="1300" dirty="0">
                          <a:solidFill>
                            <a:schemeClr val="bg1"/>
                          </a:solidFill>
                        </a:rPr>
                        <a:t>시뮬레이션 도구 사용법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chemeClr val="bg1"/>
                          </a:solidFill>
                        </a:rPr>
                        <a:t>활용사례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chemeClr val="bg1"/>
                          </a:solidFill>
                        </a:rPr>
                        <a:t>사용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1300" dirty="0">
                          <a:solidFill>
                            <a:schemeClr val="bg1"/>
                          </a:solidFill>
                        </a:rPr>
                        <a:t>운영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300" dirty="0">
                          <a:solidFill>
                            <a:schemeClr val="bg1"/>
                          </a:solidFill>
                        </a:rPr>
                        <a:t>요령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chemeClr val="bg1"/>
                          </a:solidFill>
                        </a:rPr>
                        <a:t>최적 해석 프로세스 등 </a:t>
                      </a:r>
                      <a:r>
                        <a:rPr lang="ko-KR" altLang="en-US" sz="1300" b="1" dirty="0">
                          <a:solidFill>
                            <a:srgbClr val="FFFF00"/>
                          </a:solidFill>
                        </a:rPr>
                        <a:t>정제된 빅데이터 </a:t>
                      </a:r>
                      <a:r>
                        <a:rPr lang="en-US" altLang="ko-KR" sz="1300" b="1" dirty="0">
                          <a:solidFill>
                            <a:srgbClr val="FFFF00"/>
                          </a:solidFill>
                        </a:rPr>
                        <a:t>(</a:t>
                      </a:r>
                      <a:r>
                        <a:rPr lang="ko-KR" altLang="en-US" sz="1300" b="1" dirty="0">
                          <a:solidFill>
                            <a:srgbClr val="FFFF00"/>
                          </a:solidFill>
                        </a:rPr>
                        <a:t>문서</a:t>
                      </a:r>
                      <a:r>
                        <a:rPr lang="en-US" altLang="ko-KR" sz="1300" b="1" dirty="0">
                          <a:solidFill>
                            <a:srgbClr val="FFFF00"/>
                          </a:solidFill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rgbClr val="FFFF00"/>
                          </a:solidFill>
                        </a:rPr>
                        <a:t>동영상 등</a:t>
                      </a:r>
                      <a:r>
                        <a:rPr lang="en-US" altLang="ko-KR" sz="1300" b="1" dirty="0">
                          <a:solidFill>
                            <a:srgbClr val="FFFF00"/>
                          </a:solidFill>
                        </a:rPr>
                        <a:t>)</a:t>
                      </a:r>
                      <a:r>
                        <a:rPr lang="ko-KR" altLang="en-US" sz="1300" b="1" dirty="0">
                          <a:solidFill>
                            <a:srgbClr val="FFFF00"/>
                          </a:solidFill>
                        </a:rPr>
                        <a:t>를 </a:t>
                      </a:r>
                      <a:r>
                        <a:rPr lang="ko-KR" altLang="en-US" sz="1300" b="1" dirty="0" err="1">
                          <a:solidFill>
                            <a:srgbClr val="FFFF00"/>
                          </a:solidFill>
                        </a:rPr>
                        <a:t>기계학습</a:t>
                      </a:r>
                      <a:r>
                        <a:rPr lang="ko-KR" altLang="en-US" sz="1300" dirty="0" err="1">
                          <a:solidFill>
                            <a:schemeClr val="bg1"/>
                          </a:solidFill>
                        </a:rPr>
                        <a:t>하여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,</a:t>
                      </a:r>
                    </a:p>
                    <a:p>
                      <a:pPr marL="342900" indent="-342900" latinLnBrk="0">
                        <a:lnSpc>
                          <a:spcPts val="2200"/>
                        </a:lnSpc>
                        <a:buFont typeface="Wingdings" panose="05000000000000000000" pitchFamily="2" charset="2"/>
                        <a:buChar char="q"/>
                      </a:pPr>
                      <a:r>
                        <a:rPr lang="ko-KR" altLang="en-US" sz="1300" dirty="0">
                          <a:solidFill>
                            <a:schemeClr val="bg1"/>
                          </a:solidFill>
                        </a:rPr>
                        <a:t>컴퓨터의 </a:t>
                      </a:r>
                      <a:r>
                        <a:rPr lang="ko-KR" altLang="en-US" sz="1300" b="1" dirty="0">
                          <a:solidFill>
                            <a:srgbClr val="FFFF00"/>
                          </a:solidFill>
                        </a:rPr>
                        <a:t>입출력장치 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300" dirty="0">
                          <a:solidFill>
                            <a:schemeClr val="bg1"/>
                          </a:solidFill>
                        </a:rPr>
                        <a:t>모니터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chemeClr val="bg1"/>
                          </a:solidFill>
                        </a:rPr>
                        <a:t>마우스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chemeClr val="bg1"/>
                          </a:solidFill>
                        </a:rPr>
                        <a:t>키보드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chemeClr val="bg1"/>
                          </a:solidFill>
                        </a:rPr>
                        <a:t>카메라 등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)</a:t>
                      </a:r>
                      <a:r>
                        <a:rPr lang="ko-KR" altLang="en-US" sz="1300" dirty="0">
                          <a:solidFill>
                            <a:schemeClr val="bg1"/>
                          </a:solidFill>
                        </a:rPr>
                        <a:t>를 </a:t>
                      </a:r>
                      <a:r>
                        <a:rPr lang="ko-KR" altLang="en-US" sz="1300" b="1" dirty="0">
                          <a:solidFill>
                            <a:srgbClr val="FFFF00"/>
                          </a:solidFill>
                        </a:rPr>
                        <a:t>제어하는 가상로봇 컨트롤 알고리즘 기술</a:t>
                      </a:r>
                      <a:r>
                        <a:rPr lang="ko-KR" altLang="en-US" sz="1300" dirty="0">
                          <a:solidFill>
                            <a:schemeClr val="bg1"/>
                          </a:solidFill>
                        </a:rPr>
                        <a:t>을 통해 다양한 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CAE</a:t>
                      </a:r>
                      <a:r>
                        <a:rPr lang="ko-KR" altLang="en-US" sz="1300" dirty="0">
                          <a:solidFill>
                            <a:schemeClr val="bg1"/>
                          </a:solidFill>
                        </a:rPr>
                        <a:t>해석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300" dirty="0">
                          <a:solidFill>
                            <a:schemeClr val="bg1"/>
                          </a:solidFill>
                        </a:rPr>
                        <a:t>및 시뮬레이션 </a:t>
                      </a:r>
                      <a:r>
                        <a:rPr lang="ko-KR" altLang="en-US" sz="1300" b="1" dirty="0">
                          <a:solidFill>
                            <a:srgbClr val="FFFF00"/>
                          </a:solidFill>
                        </a:rPr>
                        <a:t>소프트웨어를 자율조작 하는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,</a:t>
                      </a:r>
                    </a:p>
                    <a:p>
                      <a:pPr marL="342900" indent="-342900" latinLnBrk="0">
                        <a:lnSpc>
                          <a:spcPts val="2200"/>
                        </a:lnSpc>
                        <a:buFont typeface="Wingdings" panose="05000000000000000000" pitchFamily="2" charset="2"/>
                        <a:buChar char="q"/>
                      </a:pPr>
                      <a:r>
                        <a:rPr lang="ko-KR" altLang="en-US" sz="1300" dirty="0">
                          <a:solidFill>
                            <a:schemeClr val="bg1"/>
                          </a:solidFill>
                        </a:rPr>
                        <a:t>자율설계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·</a:t>
                      </a:r>
                      <a:r>
                        <a:rPr lang="ko-KR" altLang="en-US" sz="1300" dirty="0">
                          <a:solidFill>
                            <a:schemeClr val="bg1"/>
                          </a:solidFill>
                        </a:rPr>
                        <a:t>시뮬레이션을 가능하게 하는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300" b="1" u="sng" dirty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클라우드 기반 생성형 </a:t>
                      </a:r>
                      <a:r>
                        <a:rPr lang="en-US" altLang="ko-KR" sz="1300" b="1" u="sng" dirty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AI </a:t>
                      </a:r>
                      <a:r>
                        <a:rPr lang="ko-KR" altLang="en-US" sz="1300" b="1" u="sng" dirty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가상로봇 시스템을 개발</a:t>
                      </a:r>
                      <a:r>
                        <a:rPr lang="ko-KR" altLang="en-US" sz="1300" dirty="0">
                          <a:solidFill>
                            <a:schemeClr val="bg1"/>
                          </a:solidFill>
                        </a:rPr>
                        <a:t>하여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,</a:t>
                      </a:r>
                    </a:p>
                    <a:p>
                      <a:pPr marL="342900" indent="-342900" latinLnBrk="0">
                        <a:lnSpc>
                          <a:spcPts val="2200"/>
                        </a:lnSpc>
                        <a:buFont typeface="Wingdings" panose="05000000000000000000" pitchFamily="2" charset="2"/>
                        <a:buChar char="q"/>
                      </a:pPr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CAE</a:t>
                      </a:r>
                      <a:r>
                        <a:rPr lang="ko-KR" altLang="en-US" sz="1300" dirty="0">
                          <a:solidFill>
                            <a:schemeClr val="bg1"/>
                          </a:solidFill>
                        </a:rPr>
                        <a:t>해석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1300" dirty="0">
                          <a:solidFill>
                            <a:schemeClr val="bg1"/>
                          </a:solidFill>
                        </a:rPr>
                        <a:t>시뮬레이션 고급 인력 확보에 어려움을 겪는 중소기업의 어려움 해소하고</a:t>
                      </a:r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chemeClr val="bg1"/>
                          </a:solidFill>
                        </a:rPr>
                        <a:t>중소기업의 첨단기술 활용한 높은 설계 품질 확보</a:t>
                      </a:r>
                      <a:endParaRPr lang="en-US" altLang="ko-KR" sz="13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82931" marR="82931" marT="41465" marB="41465"/>
                </a:tc>
                <a:extLst>
                  <a:ext uri="{0D108BD9-81ED-4DB2-BD59-A6C34878D82A}">
                    <a16:rowId xmlns:a16="http://schemas.microsoft.com/office/drawing/2014/main" val="2736502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332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50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1" fill="hold">
                      <p:stCondLst>
                        <p:cond delay="0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26" grpId="0"/>
      <p:bldP spid="38" grpId="0"/>
      <p:bldP spid="55" grpId="0"/>
      <p:bldP spid="76" grpId="0" animBg="1"/>
      <p:bldP spid="77" grpId="0"/>
      <p:bldP spid="86" grpId="0"/>
      <p:bldP spid="8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97612E-15EB-18F8-C3BC-8AD5ACCB0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60" y="259358"/>
            <a:ext cx="7047923" cy="515939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901861B-A06F-FF5C-FB6F-2B7A2D978FA6}"/>
              </a:ext>
            </a:extLst>
          </p:cNvPr>
          <p:cNvSpPr txBox="1"/>
          <p:nvPr/>
        </p:nvSpPr>
        <p:spPr>
          <a:xfrm>
            <a:off x="465364" y="5739493"/>
            <a:ext cx="7045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</a:t>
            </a:r>
            <a:r>
              <a:rPr lang="ko-KR" altLang="en-US" dirty="0"/>
              <a:t>는 </a:t>
            </a:r>
            <a:r>
              <a:rPr lang="en-US" altLang="ko-KR" dirty="0"/>
              <a:t>Engineering Software</a:t>
            </a:r>
            <a:r>
              <a:rPr lang="ko-KR" altLang="en-US" dirty="0"/>
              <a:t>의 화면을 인식하고 제어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CDB99C-2FDA-0328-59B5-85929F8D2327}"/>
              </a:ext>
            </a:extLst>
          </p:cNvPr>
          <p:cNvSpPr/>
          <p:nvPr/>
        </p:nvSpPr>
        <p:spPr>
          <a:xfrm>
            <a:off x="463220" y="2465614"/>
            <a:ext cx="1390073" cy="277586"/>
          </a:xfrm>
          <a:prstGeom prst="rect">
            <a:avLst/>
          </a:prstGeom>
          <a:solidFill>
            <a:srgbClr val="FFFF0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042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6D1A2CED-DA9B-4CCF-8215-CFC65FE71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562DFC44-A40C-4573-9230-B3EDB3EC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260019"/>
            <a:ext cx="11167447" cy="593301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408178-4B10-E662-83AB-D969ABECDE44}"/>
              </a:ext>
            </a:extLst>
          </p:cNvPr>
          <p:cNvSpPr txBox="1"/>
          <p:nvPr/>
        </p:nvSpPr>
        <p:spPr>
          <a:xfrm>
            <a:off x="1115568" y="509521"/>
            <a:ext cx="10232136" cy="1014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Mouse </a:t>
            </a:r>
            <a:r>
              <a:rPr lang="ko-KR" alt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활동 </a:t>
            </a:r>
            <a:r>
              <a:rPr lang="en-US" altLang="ko-KR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</a:t>
            </a:r>
            <a:r>
              <a:rPr lang="ko-KR" alt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클릭</a:t>
            </a:r>
            <a:r>
              <a:rPr lang="en-US" altLang="ko-KR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이동 등</a:t>
            </a:r>
            <a:r>
              <a:rPr lang="en-US" altLang="ko-KR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  <a:r>
              <a:rPr lang="ko-KR" alt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은 </a:t>
            </a:r>
            <a:r>
              <a:rPr lang="en-US" altLang="ko-KR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Engineering Software Log</a:t>
            </a:r>
            <a:r>
              <a:rPr lang="ko-KR" alt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로</a:t>
            </a:r>
            <a:r>
              <a:rPr lang="en-US" altLang="ko-KR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변환 가능함</a:t>
            </a:r>
            <a:endParaRPr lang="en-US" sz="2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5589D35-CF9F-4DE9-A792-8571A09E9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658327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1EF0F4-38D7-A83A-F3B9-24132059673F}"/>
              </a:ext>
            </a:extLst>
          </p:cNvPr>
          <p:cNvSpPr txBox="1"/>
          <p:nvPr/>
        </p:nvSpPr>
        <p:spPr>
          <a:xfrm>
            <a:off x="1115568" y="1760800"/>
            <a:ext cx="5479709" cy="82137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defTabSz="813816">
              <a:spcAft>
                <a:spcPts val="600"/>
              </a:spcAft>
            </a:pPr>
            <a:r>
              <a:rPr lang="en-GB" sz="1246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rPr>
              <a:t>2024-02-15 15:26:52,528 - Mouse Pressed at (157, 393)</a:t>
            </a:r>
          </a:p>
          <a:p>
            <a:pPr defTabSz="813816">
              <a:spcAft>
                <a:spcPts val="600"/>
              </a:spcAft>
            </a:pPr>
            <a:endParaRPr lang="en-GB" sz="1246" kern="1200">
              <a:solidFill>
                <a:schemeClr val="tx1"/>
              </a:solidFill>
              <a:latin typeface="Consolas" panose="020B0609020204030204" pitchFamily="49" charset="0"/>
              <a:ea typeface="+mn-ea"/>
              <a:cs typeface="+mn-cs"/>
            </a:endParaRPr>
          </a:p>
          <a:p>
            <a:pPr defTabSz="813816">
              <a:spcAft>
                <a:spcPts val="600"/>
              </a:spcAft>
            </a:pPr>
            <a:r>
              <a:rPr lang="en-GB" sz="1246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rPr>
              <a:t>2024-02-15 15:26:56,982 - Mouse Pressed at (641, 453)</a:t>
            </a:r>
            <a:endParaRPr lang="en-GB" sz="1400" b="0">
              <a:effectLst/>
              <a:latin typeface="Consolas" panose="020B0609020204030204" pitchFamily="49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1F84822-F67F-813E-26CC-34963C74F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665" y="3768184"/>
            <a:ext cx="7191289" cy="2183070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277163A1-12FB-8C4B-8B6B-98ED18E138B4}"/>
              </a:ext>
            </a:extLst>
          </p:cNvPr>
          <p:cNvSpPr/>
          <p:nvPr/>
        </p:nvSpPr>
        <p:spPr>
          <a:xfrm>
            <a:off x="4949686" y="1729706"/>
            <a:ext cx="975824" cy="33190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C91AC7-0ABC-7A63-5815-CF1CE3BC8FCC}"/>
              </a:ext>
            </a:extLst>
          </p:cNvPr>
          <p:cNvCxnSpPr>
            <a:cxnSpLocks/>
          </p:cNvCxnSpPr>
          <p:nvPr/>
        </p:nvCxnSpPr>
        <p:spPr>
          <a:xfrm flipH="1">
            <a:off x="4025221" y="1983605"/>
            <a:ext cx="924464" cy="2303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D2CBD802-389D-F5B3-E6DD-044BFAFD860F}"/>
              </a:ext>
            </a:extLst>
          </p:cNvPr>
          <p:cNvSpPr/>
          <p:nvPr/>
        </p:nvSpPr>
        <p:spPr>
          <a:xfrm>
            <a:off x="4967507" y="2256654"/>
            <a:ext cx="975824" cy="33190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7687AED7-8305-F229-9DD3-CF3D9B8AF2CB}"/>
              </a:ext>
            </a:extLst>
          </p:cNvPr>
          <p:cNvCxnSpPr>
            <a:cxnSpLocks/>
            <a:stCxn id="36" idx="6"/>
          </p:cNvCxnSpPr>
          <p:nvPr/>
        </p:nvCxnSpPr>
        <p:spPr>
          <a:xfrm>
            <a:off x="5943331" y="2422609"/>
            <a:ext cx="1969028" cy="230801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56F943A7-99DC-B863-302E-717525243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1552" y="1729706"/>
            <a:ext cx="3176152" cy="99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967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0FF281-2030-F94E-31F5-903E36E3BF82}"/>
              </a:ext>
            </a:extLst>
          </p:cNvPr>
          <p:cNvSpPr txBox="1"/>
          <p:nvPr/>
        </p:nvSpPr>
        <p:spPr>
          <a:xfrm>
            <a:off x="3212063" y="2628899"/>
            <a:ext cx="66713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Equivalent Von Mises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16D25C-89EC-5FB0-DA08-D1E385F048A6}"/>
              </a:ext>
            </a:extLst>
          </p:cNvPr>
          <p:cNvSpPr txBox="1"/>
          <p:nvPr/>
        </p:nvSpPr>
        <p:spPr>
          <a:xfrm>
            <a:off x="2642896" y="2444233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(582, 448)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505E06-61DF-8F7B-D5B5-FBA2171706D1}"/>
              </a:ext>
            </a:extLst>
          </p:cNvPr>
          <p:cNvSpPr txBox="1"/>
          <p:nvPr/>
        </p:nvSpPr>
        <p:spPr>
          <a:xfrm>
            <a:off x="8626346" y="2444233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(713, 450)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2588A5-2054-3711-686A-2D74BE849A10}"/>
              </a:ext>
            </a:extLst>
          </p:cNvPr>
          <p:cNvSpPr txBox="1"/>
          <p:nvPr/>
        </p:nvSpPr>
        <p:spPr>
          <a:xfrm>
            <a:off x="8626346" y="3498581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(713, 465)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3E5792-FCDD-1B17-999B-0789E79CCB18}"/>
              </a:ext>
            </a:extLst>
          </p:cNvPr>
          <p:cNvSpPr txBox="1"/>
          <p:nvPr/>
        </p:nvSpPr>
        <p:spPr>
          <a:xfrm>
            <a:off x="2642896" y="3498581"/>
            <a:ext cx="11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(582, 464)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4BE7D28-399F-BA74-7790-CDD06E5FCEB4}"/>
              </a:ext>
            </a:extLst>
          </p:cNvPr>
          <p:cNvGrpSpPr/>
          <p:nvPr/>
        </p:nvGrpSpPr>
        <p:grpSpPr>
          <a:xfrm>
            <a:off x="236764" y="142288"/>
            <a:ext cx="1289945" cy="1499116"/>
            <a:chOff x="767443" y="522514"/>
            <a:chExt cx="1289945" cy="1499116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86F5639-6876-FBD7-B6B3-7EF18E745808}"/>
                </a:ext>
              </a:extLst>
            </p:cNvPr>
            <p:cNvCxnSpPr/>
            <p:nvPr/>
          </p:nvCxnSpPr>
          <p:spPr>
            <a:xfrm>
              <a:off x="767443" y="832757"/>
              <a:ext cx="8969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BFAA87B-9ED4-044D-79A6-89A27B5E5389}"/>
                </a:ext>
              </a:extLst>
            </p:cNvPr>
            <p:cNvCxnSpPr>
              <a:cxnSpLocks/>
            </p:cNvCxnSpPr>
            <p:nvPr/>
          </p:nvCxnSpPr>
          <p:spPr>
            <a:xfrm>
              <a:off x="767443" y="832757"/>
              <a:ext cx="0" cy="10042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D5308C-344B-6432-F702-D9BAB8FB1E5D}"/>
                </a:ext>
              </a:extLst>
            </p:cNvPr>
            <p:cNvSpPr txBox="1"/>
            <p:nvPr/>
          </p:nvSpPr>
          <p:spPr>
            <a:xfrm>
              <a:off x="1485900" y="522514"/>
              <a:ext cx="5714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178DD6-0154-7C95-51D1-96A5563FBBFA}"/>
                </a:ext>
              </a:extLst>
            </p:cNvPr>
            <p:cNvSpPr txBox="1"/>
            <p:nvPr/>
          </p:nvSpPr>
          <p:spPr>
            <a:xfrm>
              <a:off x="767443" y="1652298"/>
              <a:ext cx="5714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y</a:t>
              </a:r>
              <a:endParaRPr 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B7D55D0-795A-2082-DA4D-83646DF9809C}"/>
              </a:ext>
            </a:extLst>
          </p:cNvPr>
          <p:cNvSpPr txBox="1"/>
          <p:nvPr/>
        </p:nvSpPr>
        <p:spPr>
          <a:xfrm>
            <a:off x="2057388" y="537903"/>
            <a:ext cx="5009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예를 들면 </a:t>
            </a:r>
            <a:r>
              <a:rPr lang="en-US" altLang="ko-KR" sz="4000" dirty="0"/>
              <a:t>…</a:t>
            </a:r>
            <a:endParaRPr lang="en-US" sz="40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3524136-423F-6B76-DD15-B10C5A3C0818}"/>
              </a:ext>
            </a:extLst>
          </p:cNvPr>
          <p:cNvGrpSpPr/>
          <p:nvPr/>
        </p:nvGrpSpPr>
        <p:grpSpPr>
          <a:xfrm>
            <a:off x="4335235" y="2967028"/>
            <a:ext cx="2609060" cy="2337643"/>
            <a:chOff x="4335235" y="2967028"/>
            <a:chExt cx="2609060" cy="2337643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A118768-2FC1-DB3D-21E0-70DE6F410369}"/>
                </a:ext>
              </a:extLst>
            </p:cNvPr>
            <p:cNvSpPr/>
            <p:nvPr/>
          </p:nvSpPr>
          <p:spPr>
            <a:xfrm>
              <a:off x="6096000" y="2967028"/>
              <a:ext cx="342900" cy="40801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4F4FD53-1D65-52E0-D84D-FF7B16D07B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4564" y="3429000"/>
              <a:ext cx="601436" cy="15063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8FCECEC-9E78-B313-7781-7273B0CA0419}"/>
                </a:ext>
              </a:extLst>
            </p:cNvPr>
            <p:cNvSpPr txBox="1"/>
            <p:nvPr/>
          </p:nvSpPr>
          <p:spPr>
            <a:xfrm>
              <a:off x="4335235" y="4935339"/>
              <a:ext cx="2609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Mouse</a:t>
              </a:r>
              <a:r>
                <a:rPr lang="ko-KR" altLang="en-US" dirty="0"/>
                <a:t> </a:t>
              </a:r>
              <a:r>
                <a:rPr lang="en-US" altLang="ko-KR" dirty="0"/>
                <a:t>Click (641, 453)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4896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2063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2058" name="Freeform: Shape 2057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6" name="Rectangle 2065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67" name="Rectangle 2066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3" name="Isosceles Triangle 2062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8EAC8-B15E-5E0A-47BA-D946F72745C3}"/>
              </a:ext>
            </a:extLst>
          </p:cNvPr>
          <p:cNvSpPr/>
          <p:nvPr/>
        </p:nvSpPr>
        <p:spPr>
          <a:xfrm>
            <a:off x="643467" y="861820"/>
            <a:ext cx="2773918" cy="4866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256">
              <a:spcAft>
                <a:spcPts val="600"/>
              </a:spcAft>
            </a:pPr>
            <a:r>
              <a:rPr lang="ko-KR" altLang="en-US" sz="1782" kern="120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해석 종류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C6C9EF-D46E-1561-333D-46DE6E39E57C}"/>
              </a:ext>
            </a:extLst>
          </p:cNvPr>
          <p:cNvSpPr/>
          <p:nvPr/>
        </p:nvSpPr>
        <p:spPr>
          <a:xfrm>
            <a:off x="643467" y="1727992"/>
            <a:ext cx="2773918" cy="4866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256">
              <a:spcAft>
                <a:spcPts val="600"/>
              </a:spcAft>
            </a:pPr>
            <a:r>
              <a:rPr lang="ko-KR" altLang="en-US" sz="1782" kern="120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설계 문서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0E60F0-0AAE-F32D-9A9D-0FE6CFCB31EF}"/>
              </a:ext>
            </a:extLst>
          </p:cNvPr>
          <p:cNvSpPr/>
          <p:nvPr/>
        </p:nvSpPr>
        <p:spPr>
          <a:xfrm>
            <a:off x="643467" y="2582788"/>
            <a:ext cx="2773918" cy="4866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256">
              <a:spcAft>
                <a:spcPts val="600"/>
              </a:spcAft>
            </a:pPr>
            <a:r>
              <a:rPr lang="en-US" altLang="ko-KR" sz="1782" kern="120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3D</a:t>
            </a:r>
            <a:r>
              <a:rPr lang="ko-KR" altLang="en-US" sz="1782" kern="120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 모델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C49CA3-20CE-581D-EB3D-9BB8549521ED}"/>
              </a:ext>
            </a:extLst>
          </p:cNvPr>
          <p:cNvSpPr/>
          <p:nvPr/>
        </p:nvSpPr>
        <p:spPr>
          <a:xfrm>
            <a:off x="5378865" y="1449064"/>
            <a:ext cx="2684698" cy="10430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256">
              <a:spcAft>
                <a:spcPts val="600"/>
              </a:spcAft>
            </a:pPr>
            <a:r>
              <a:rPr lang="en-US" altLang="ko-KR" sz="1782" kern="1200" dirty="0">
                <a:solidFill>
                  <a:srgbClr val="55555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Engineering Analysis Process Plan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0CC04D6-7129-24B4-E44C-CAF22FC2A660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3417385" y="1105146"/>
            <a:ext cx="1961480" cy="865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1E125A-9E07-3431-388E-E971C45585B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3417385" y="1970583"/>
            <a:ext cx="1961480" cy="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72C9E2-9BDF-5F30-D5E0-EF231F5E2FA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3417385" y="1970583"/>
            <a:ext cx="1961480" cy="855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E1DC766-0E3B-A0A5-AB25-2CED812ED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434" y="2653270"/>
            <a:ext cx="702605" cy="70260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3F5EC0D-DC03-F981-18DB-AA484536B920}"/>
              </a:ext>
            </a:extLst>
          </p:cNvPr>
          <p:cNvSpPr/>
          <p:nvPr/>
        </p:nvSpPr>
        <p:spPr>
          <a:xfrm>
            <a:off x="8863835" y="3620276"/>
            <a:ext cx="2684698" cy="10430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256">
              <a:spcAft>
                <a:spcPts val="600"/>
              </a:spcAft>
            </a:pPr>
            <a:r>
              <a:rPr lang="en-US" altLang="ko-KR" sz="1782" kern="1200" dirty="0">
                <a:solidFill>
                  <a:srgbClr val="55555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Mouse &amp; Keyboard Control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6637AD-5B0B-A1FD-2FAA-049CF80E1483}"/>
              </a:ext>
            </a:extLst>
          </p:cNvPr>
          <p:cNvSpPr txBox="1"/>
          <p:nvPr/>
        </p:nvSpPr>
        <p:spPr>
          <a:xfrm>
            <a:off x="5378865" y="2702987"/>
            <a:ext cx="2312946" cy="1068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2893" indent="-282893" defTabSz="9052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78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Mesh </a:t>
            </a:r>
            <a:r>
              <a:rPr lang="ko-KR" altLang="en-US" sz="178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생성</a:t>
            </a:r>
            <a:endParaRPr lang="en-US" altLang="ko-KR" sz="1782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2893" indent="-282893" defTabSz="9052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78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응력 해석</a:t>
            </a:r>
            <a:endParaRPr lang="en-US" altLang="ko-KR" sz="1782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905256">
              <a:spcAft>
                <a:spcPts val="600"/>
              </a:spcAft>
            </a:pPr>
            <a:r>
              <a:rPr lang="en-US" sz="178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…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D0CA9D-4B23-893B-FB4E-749B9130C457}"/>
              </a:ext>
            </a:extLst>
          </p:cNvPr>
          <p:cNvSpPr txBox="1"/>
          <p:nvPr/>
        </p:nvSpPr>
        <p:spPr>
          <a:xfrm>
            <a:off x="9131494" y="4803702"/>
            <a:ext cx="2312946" cy="1343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2893" indent="-282893" defTabSz="9052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8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Mouse Move to (</a:t>
            </a:r>
            <a:r>
              <a:rPr lang="en-US" sz="1782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x,y</a:t>
            </a:r>
            <a:r>
              <a:rPr lang="en-US" sz="178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lang="en-US" altLang="ko-KR" sz="1782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2893" indent="-282893" defTabSz="90525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78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Mouse Click</a:t>
            </a:r>
          </a:p>
          <a:p>
            <a:pPr defTabSz="905256">
              <a:spcAft>
                <a:spcPts val="600"/>
              </a:spcAft>
            </a:pPr>
            <a:r>
              <a:rPr lang="en-US" sz="178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…</a:t>
            </a:r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9D6F6C26-204A-E3BE-FCCF-C414DDE47395}"/>
              </a:ext>
            </a:extLst>
          </p:cNvPr>
          <p:cNvCxnSpPr>
            <a:stCxn id="7" idx="3"/>
            <a:endCxn id="12" idx="0"/>
          </p:cNvCxnSpPr>
          <p:nvPr/>
        </p:nvCxnSpPr>
        <p:spPr>
          <a:xfrm>
            <a:off x="8063563" y="1970583"/>
            <a:ext cx="2142621" cy="164969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0379E93-C93E-A897-CA73-E262D49542FD}"/>
              </a:ext>
            </a:extLst>
          </p:cNvPr>
          <p:cNvSpPr txBox="1"/>
          <p:nvPr/>
        </p:nvSpPr>
        <p:spPr>
          <a:xfrm>
            <a:off x="8435316" y="2031433"/>
            <a:ext cx="1841172" cy="36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05256">
              <a:spcAft>
                <a:spcPts val="600"/>
              </a:spcAft>
            </a:pPr>
            <a:r>
              <a:rPr lang="en-US" sz="178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Python AI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7C90E03-60C7-5D1B-75B8-1DCB72E78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835" y="2417989"/>
            <a:ext cx="948931" cy="104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41A9341-37DE-CDEC-6E29-394B94C79959}"/>
              </a:ext>
            </a:extLst>
          </p:cNvPr>
          <p:cNvSpPr txBox="1"/>
          <p:nvPr/>
        </p:nvSpPr>
        <p:spPr>
          <a:xfrm>
            <a:off x="3311268" y="3306950"/>
            <a:ext cx="1881721" cy="366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05256">
              <a:spcAft>
                <a:spcPts val="600"/>
              </a:spcAft>
            </a:pPr>
            <a:r>
              <a:rPr lang="de-DE" sz="178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Multi-Modal LLM</a:t>
            </a:r>
            <a:endParaRPr lang="en-US" dirty="0"/>
          </a:p>
        </p:txBody>
      </p:sp>
      <p:pic>
        <p:nvPicPr>
          <p:cNvPr id="23" name="Picture 22" descr="A cartoon of a robot with a keyboard">
            <a:extLst>
              <a:ext uri="{FF2B5EF4-FFF2-40B4-BE49-F238E27FC236}">
                <a16:creationId xmlns:a16="http://schemas.microsoft.com/office/drawing/2014/main" id="{51585239-7C5E-1AC5-8EDB-C06A04668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311" y="3836950"/>
            <a:ext cx="1933504" cy="1933504"/>
          </a:xfrm>
          <a:prstGeom prst="rect">
            <a:avLst/>
          </a:prstGeom>
        </p:spPr>
      </p:pic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6CC36BDC-98C6-1201-1462-D15994F3CE67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V="1">
            <a:off x="7370065" y="4141796"/>
            <a:ext cx="1493771" cy="6807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91D8A0A-DFF7-5CFE-563C-D794931DBB1B}"/>
              </a:ext>
            </a:extLst>
          </p:cNvPr>
          <p:cNvSpPr txBox="1"/>
          <p:nvPr/>
        </p:nvSpPr>
        <p:spPr>
          <a:xfrm>
            <a:off x="5968693" y="5569315"/>
            <a:ext cx="2148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Monitoring Bot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50ABD99-99DC-D22F-8B99-F5FE17E2827D}"/>
              </a:ext>
            </a:extLst>
          </p:cNvPr>
          <p:cNvSpPr txBox="1"/>
          <p:nvPr/>
        </p:nvSpPr>
        <p:spPr>
          <a:xfrm>
            <a:off x="3311268" y="5585788"/>
            <a:ext cx="2148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사용자에게 해석 보고서 전달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FDCA71-8D9B-F080-ED18-62C37379CAC9}"/>
              </a:ext>
            </a:extLst>
          </p:cNvPr>
          <p:cNvSpPr txBox="1"/>
          <p:nvPr/>
        </p:nvSpPr>
        <p:spPr>
          <a:xfrm>
            <a:off x="4445506" y="4906949"/>
            <a:ext cx="1601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</a:t>
            </a:r>
            <a:r>
              <a:rPr lang="ko-KR" altLang="en-US" dirty="0"/>
              <a:t> </a:t>
            </a:r>
            <a:r>
              <a:rPr lang="en-US" altLang="ko-KR" dirty="0"/>
              <a:t>analysis is successful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DF0749-58A2-053E-F77A-14F8069FE8B8}"/>
              </a:ext>
            </a:extLst>
          </p:cNvPr>
          <p:cNvSpPr txBox="1"/>
          <p:nvPr/>
        </p:nvSpPr>
        <p:spPr>
          <a:xfrm>
            <a:off x="4310703" y="3993761"/>
            <a:ext cx="2312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Request to update Engineering Analysis Process Plan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AF89464-7C1C-7384-E0D0-B8BB7834FDDA}"/>
              </a:ext>
            </a:extLst>
          </p:cNvPr>
          <p:cNvCxnSpPr/>
          <p:nvPr/>
        </p:nvCxnSpPr>
        <p:spPr>
          <a:xfrm flipV="1">
            <a:off x="4188748" y="3620276"/>
            <a:ext cx="0" cy="1224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F1F6AE6-7D32-9A47-AE19-866DCE44FAFE}"/>
              </a:ext>
            </a:extLst>
          </p:cNvPr>
          <p:cNvSpPr/>
          <p:nvPr/>
        </p:nvSpPr>
        <p:spPr>
          <a:xfrm>
            <a:off x="625258" y="3306950"/>
            <a:ext cx="2773918" cy="4866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256">
              <a:spcAft>
                <a:spcPts val="600"/>
              </a:spcAft>
            </a:pPr>
            <a:r>
              <a:rPr lang="ko-KR" altLang="en-US" sz="1782" dirty="0">
                <a:solidFill>
                  <a:srgbClr val="555555"/>
                </a:solidFill>
              </a:rPr>
              <a:t>사용자 </a:t>
            </a:r>
            <a:r>
              <a:rPr lang="en-US" altLang="ko-KR" sz="1782" dirty="0">
                <a:solidFill>
                  <a:srgbClr val="555555"/>
                </a:solidFill>
              </a:rPr>
              <a:t>Chat (</a:t>
            </a:r>
            <a:r>
              <a:rPr lang="de-DE" altLang="ko-KR" sz="1782" dirty="0">
                <a:solidFill>
                  <a:srgbClr val="555555"/>
                </a:solidFill>
              </a:rPr>
              <a:t>ANSYS GPT)</a:t>
            </a:r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77E68BC-2030-9320-A71B-EF5D465312D1}"/>
              </a:ext>
            </a:extLst>
          </p:cNvPr>
          <p:cNvCxnSpPr>
            <a:cxnSpLocks/>
            <a:stCxn id="2" idx="3"/>
            <a:endCxn id="7" idx="1"/>
          </p:cNvCxnSpPr>
          <p:nvPr/>
        </p:nvCxnSpPr>
        <p:spPr>
          <a:xfrm flipV="1">
            <a:off x="3399176" y="1970584"/>
            <a:ext cx="1979689" cy="1579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F8A9861-AE8A-5CD5-7649-3AC85A2AFA15}"/>
              </a:ext>
            </a:extLst>
          </p:cNvPr>
          <p:cNvCxnSpPr/>
          <p:nvPr/>
        </p:nvCxnSpPr>
        <p:spPr>
          <a:xfrm>
            <a:off x="4188279" y="4822563"/>
            <a:ext cx="0" cy="730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449B45D-62AA-FAD0-BDF7-8D878AC387A5}"/>
              </a:ext>
            </a:extLst>
          </p:cNvPr>
          <p:cNvCxnSpPr>
            <a:cxnSpLocks/>
          </p:cNvCxnSpPr>
          <p:nvPr/>
        </p:nvCxnSpPr>
        <p:spPr>
          <a:xfrm flipV="1">
            <a:off x="4188279" y="4822563"/>
            <a:ext cx="1975757" cy="22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8429BD25-D00F-2C2F-1A6F-49F54FCE2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5316" y="547378"/>
            <a:ext cx="1504287" cy="131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386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988365-2B2C-F872-2A6B-C4652965C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Goal to Engineering Analysis Plan Success ratio (&gt;= 90%)</a:t>
            </a:r>
          </a:p>
        </p:txBody>
      </p:sp>
      <p:pic>
        <p:nvPicPr>
          <p:cNvPr id="5" name="Content Placeholder 4" descr="A graph of data on a black background&#10;&#10;Description automatically generated">
            <a:extLst>
              <a:ext uri="{FF2B5EF4-FFF2-40B4-BE49-F238E27FC236}">
                <a16:creationId xmlns:a16="http://schemas.microsoft.com/office/drawing/2014/main" id="{35AF96DD-F356-0526-35A0-E3A044259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88" b="-1"/>
          <a:stretch/>
        </p:blipFill>
        <p:spPr>
          <a:xfrm>
            <a:off x="4038600" y="1405623"/>
            <a:ext cx="7188199" cy="404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07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7154A3-ACBB-4883-2A9C-3517AD7BB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The reason of 90% success ratio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0403DE52-1E1F-5DA7-B02F-80C3DB80CD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787679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5696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전자 회로 기판">
            <a:extLst>
              <a:ext uri="{FF2B5EF4-FFF2-40B4-BE49-F238E27FC236}">
                <a16:creationId xmlns:a16="http://schemas.microsoft.com/office/drawing/2014/main" id="{913A965F-C8C7-77AC-F596-C367071932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55ECE-FE1D-13B4-96B5-166E1EB5A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>
            <a:normAutofit/>
          </a:bodyPr>
          <a:lstStyle/>
          <a:p>
            <a:pPr algn="r"/>
            <a:r>
              <a:rPr lang="ko-KR" altLang="en-US" sz="8000">
                <a:ln w="22225">
                  <a:solidFill>
                    <a:srgbClr val="FFFFFF"/>
                  </a:solidFill>
                </a:ln>
                <a:noFill/>
              </a:rPr>
              <a:t>현 기술로 구현 가능한 내용</a:t>
            </a:r>
            <a:endParaRPr lang="en-US" sz="8000">
              <a:ln w="22225">
                <a:solidFill>
                  <a:srgbClr val="FFFFFF"/>
                </a:solidFill>
              </a:ln>
              <a:noFill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9F13A-9223-F5FE-FC34-3E4B6F0A6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41" y="1065862"/>
            <a:ext cx="3860002" cy="4726276"/>
          </a:xfrm>
        </p:spPr>
        <p:txBody>
          <a:bodyPr anchor="ctr">
            <a:norm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</a:rPr>
              <a:t>ANSYS FEA</a:t>
            </a:r>
            <a:r>
              <a:rPr lang="ko-KR" altLang="en-US" sz="2000" dirty="0">
                <a:solidFill>
                  <a:srgbClr val="FFFFFF"/>
                </a:solidFill>
              </a:rPr>
              <a:t> 엔지니어링 프로세스 플랜</a:t>
            </a:r>
            <a:endParaRPr lang="en-US" altLang="ko-KR" sz="2000" dirty="0">
              <a:solidFill>
                <a:srgbClr val="FFFFFF"/>
              </a:solidFill>
            </a:endParaRPr>
          </a:p>
          <a:p>
            <a:r>
              <a:rPr lang="ko-KR" altLang="en-US" sz="2000" dirty="0">
                <a:solidFill>
                  <a:srgbClr val="FFFFFF"/>
                </a:solidFill>
              </a:rPr>
              <a:t>마우스 컨트롤 및 후작업 자동화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497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  <wetp:taskpane dockstate="right" visibility="0" width="350" row="2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1828E455-0995-4726-8702-DFC8B746B052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8A01D6E1-10F8-4166-9114-62AA4A46DF4B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6031</TotalTime>
  <Words>550</Words>
  <Application>Microsoft Office PowerPoint</Application>
  <PresentationFormat>Widescreen</PresentationFormat>
  <Paragraphs>81</Paragraphs>
  <Slides>11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GulimChe</vt:lpstr>
      <vt:lpstr>Malgun Gothic</vt:lpstr>
      <vt:lpstr>Aptos</vt:lpstr>
      <vt:lpstr>Aptos Display</vt:lpstr>
      <vt:lpstr>Arial</vt:lpstr>
      <vt:lpstr>Calibri</vt:lpstr>
      <vt:lpstr>Calibri Light</vt:lpstr>
      <vt:lpstr>Consolas</vt:lpstr>
      <vt:lpstr>Wingdings</vt:lpstr>
      <vt:lpstr>Office Theme</vt:lpstr>
      <vt:lpstr>Custom Design</vt:lpstr>
      <vt:lpstr>PowerPoint Presentation</vt:lpstr>
      <vt:lpstr>연구개발과제의 개요</vt:lpstr>
      <vt:lpstr>PowerPoint Presentation</vt:lpstr>
      <vt:lpstr>PowerPoint Presentation</vt:lpstr>
      <vt:lpstr>PowerPoint Presentation</vt:lpstr>
      <vt:lpstr>PowerPoint Presentation</vt:lpstr>
      <vt:lpstr>Goal to Engineering Analysis Plan Success ratio (&gt;= 90%)</vt:lpstr>
      <vt:lpstr>The reason of 90% success ratio</vt:lpstr>
      <vt:lpstr>현 기술로 구현 가능한 내용</vt:lpstr>
      <vt:lpstr>PowerPoint Presentation</vt:lpstr>
      <vt:lpstr>추가 기술 개발 필요 내용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Youk</dc:creator>
  <cp:lastModifiedBy>Daniel Youk</cp:lastModifiedBy>
  <cp:revision>8</cp:revision>
  <dcterms:created xsi:type="dcterms:W3CDTF">2024-02-15T13:33:07Z</dcterms:created>
  <dcterms:modified xsi:type="dcterms:W3CDTF">2024-04-09T10:12:23Z</dcterms:modified>
</cp:coreProperties>
</file>